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99CC"/>
    <a:srgbClr val="FF505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7" d="100"/>
          <a:sy n="57" d="100"/>
        </p:scale>
        <p:origin x="197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3821F-DA05-4A5E-B059-D073FD114194}" type="datetimeFigureOut">
              <a:rPr kumimoji="1" lang="ja-JP" altLang="en-US" smtClean="0"/>
              <a:t>2025/4/11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FCE44-518C-4B62-B2CF-D5427BC211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0686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3821F-DA05-4A5E-B059-D073FD114194}" type="datetimeFigureOut">
              <a:rPr kumimoji="1" lang="ja-JP" altLang="en-US" smtClean="0"/>
              <a:t>2025/4/11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FCE44-518C-4B62-B2CF-D5427BC211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383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3821F-DA05-4A5E-B059-D073FD114194}" type="datetimeFigureOut">
              <a:rPr kumimoji="1" lang="ja-JP" altLang="en-US" smtClean="0"/>
              <a:t>2025/4/11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FCE44-518C-4B62-B2CF-D5427BC211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6549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3821F-DA05-4A5E-B059-D073FD114194}" type="datetimeFigureOut">
              <a:rPr kumimoji="1" lang="ja-JP" altLang="en-US" smtClean="0"/>
              <a:t>2025/4/11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FCE44-518C-4B62-B2CF-D5427BC211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9017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3821F-DA05-4A5E-B059-D073FD114194}" type="datetimeFigureOut">
              <a:rPr kumimoji="1" lang="ja-JP" altLang="en-US" smtClean="0"/>
              <a:t>2025/4/11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FCE44-518C-4B62-B2CF-D5427BC211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5321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3821F-DA05-4A5E-B059-D073FD114194}" type="datetimeFigureOut">
              <a:rPr kumimoji="1" lang="ja-JP" altLang="en-US" smtClean="0"/>
              <a:t>2025/4/11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FCE44-518C-4B62-B2CF-D5427BC211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5940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3821F-DA05-4A5E-B059-D073FD114194}" type="datetimeFigureOut">
              <a:rPr kumimoji="1" lang="ja-JP" altLang="en-US" smtClean="0"/>
              <a:t>2025/4/11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FCE44-518C-4B62-B2CF-D5427BC211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4515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3821F-DA05-4A5E-B059-D073FD114194}" type="datetimeFigureOut">
              <a:rPr kumimoji="1" lang="ja-JP" altLang="en-US" smtClean="0"/>
              <a:t>2025/4/11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FCE44-518C-4B62-B2CF-D5427BC211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9751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3821F-DA05-4A5E-B059-D073FD114194}" type="datetimeFigureOut">
              <a:rPr kumimoji="1" lang="ja-JP" altLang="en-US" smtClean="0"/>
              <a:t>2025/4/11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FCE44-518C-4B62-B2CF-D5427BC211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2878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3821F-DA05-4A5E-B059-D073FD114194}" type="datetimeFigureOut">
              <a:rPr kumimoji="1" lang="ja-JP" altLang="en-US" smtClean="0"/>
              <a:t>2025/4/11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FCE44-518C-4B62-B2CF-D5427BC211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8226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3821F-DA05-4A5E-B059-D073FD114194}" type="datetimeFigureOut">
              <a:rPr kumimoji="1" lang="ja-JP" altLang="en-US" smtClean="0"/>
              <a:t>2025/4/11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FCE44-518C-4B62-B2CF-D5427BC211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2784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3821F-DA05-4A5E-B059-D073FD114194}" type="datetimeFigureOut">
              <a:rPr kumimoji="1" lang="ja-JP" altLang="en-US" smtClean="0"/>
              <a:t>2025/4/11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FCE44-518C-4B62-B2CF-D5427BC211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7661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6989CCB1-4BA7-4762-B913-37AB51830A28}"/>
              </a:ext>
            </a:extLst>
          </p:cNvPr>
          <p:cNvSpPr/>
          <p:nvPr/>
        </p:nvSpPr>
        <p:spPr>
          <a:xfrm>
            <a:off x="3465819" y="6985001"/>
            <a:ext cx="3203087" cy="205168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23E8643-EC41-4A9A-8922-4E18966F55A7}"/>
              </a:ext>
            </a:extLst>
          </p:cNvPr>
          <p:cNvSpPr txBox="1"/>
          <p:nvPr/>
        </p:nvSpPr>
        <p:spPr>
          <a:xfrm>
            <a:off x="-66675" y="244377"/>
            <a:ext cx="27061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b="1" dirty="0">
                <a:solidFill>
                  <a:srgbClr val="FFC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★企業説明会・個別相談会</a:t>
            </a:r>
            <a:endParaRPr lang="en-US" altLang="ja-JP" sz="1100" b="1" dirty="0">
              <a:solidFill>
                <a:srgbClr val="FFC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100" b="1" dirty="0">
                <a:solidFill>
                  <a:srgbClr val="FFC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lang="ja-JP" altLang="en-US" sz="1100" b="1">
                <a:solidFill>
                  <a:srgbClr val="FFC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令和７年４月３０日</a:t>
            </a:r>
            <a:r>
              <a:rPr lang="ja-JP" altLang="en-US" sz="1100" b="1" dirty="0">
                <a:solidFill>
                  <a:srgbClr val="FFC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（水）</a:t>
            </a:r>
            <a:r>
              <a:rPr lang="en-US" altLang="ja-JP" sz="1100" b="1" dirty="0">
                <a:solidFill>
                  <a:srgbClr val="FFC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</a:t>
            </a:r>
            <a:r>
              <a:rPr lang="ja-JP" altLang="en-US" sz="1100" b="1" dirty="0">
                <a:solidFill>
                  <a:srgbClr val="FFC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５</a:t>
            </a:r>
            <a:r>
              <a:rPr lang="en-US" altLang="ja-JP" sz="1100" b="1" dirty="0">
                <a:solidFill>
                  <a:srgbClr val="FFC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:</a:t>
            </a:r>
            <a:r>
              <a:rPr lang="ja-JP" altLang="en-US" sz="1100" b="1" dirty="0">
                <a:solidFill>
                  <a:srgbClr val="FFC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００～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6CC92E6-1263-4E44-8C51-7C7118B71F4C}"/>
              </a:ext>
            </a:extLst>
          </p:cNvPr>
          <p:cNvSpPr txBox="1"/>
          <p:nvPr/>
        </p:nvSpPr>
        <p:spPr>
          <a:xfrm>
            <a:off x="2553989" y="192780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企業紹介シート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D3E3799-2CEE-4565-A675-B4A5A3A68CA3}"/>
              </a:ext>
            </a:extLst>
          </p:cNvPr>
          <p:cNvSpPr/>
          <p:nvPr/>
        </p:nvSpPr>
        <p:spPr>
          <a:xfrm>
            <a:off x="321456" y="1976434"/>
            <a:ext cx="6336578" cy="221456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B9C1498-BA7F-4A3A-9020-4DBEC253349D}"/>
              </a:ext>
            </a:extLst>
          </p:cNvPr>
          <p:cNvSpPr/>
          <p:nvPr/>
        </p:nvSpPr>
        <p:spPr>
          <a:xfrm>
            <a:off x="321398" y="4314826"/>
            <a:ext cx="6336578" cy="252793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9C31A98-195D-4C72-81DD-48C0537E1093}"/>
              </a:ext>
            </a:extLst>
          </p:cNvPr>
          <p:cNvSpPr/>
          <p:nvPr/>
        </p:nvSpPr>
        <p:spPr>
          <a:xfrm>
            <a:off x="311661" y="6985001"/>
            <a:ext cx="2989453" cy="205105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07DDE2E6-34DE-4F2A-8312-A931333A6E03}"/>
              </a:ext>
            </a:extLst>
          </p:cNvPr>
          <p:cNvSpPr>
            <a:spLocks noChangeAspect="1"/>
          </p:cNvSpPr>
          <p:nvPr/>
        </p:nvSpPr>
        <p:spPr>
          <a:xfrm>
            <a:off x="3307416" y="6982612"/>
            <a:ext cx="253043" cy="2053789"/>
          </a:xfrm>
          <a:prstGeom prst="rect">
            <a:avLst/>
          </a:prstGeom>
          <a:solidFill>
            <a:srgbClr val="0099CC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Rtl" wrap="square" tIns="36000" bIns="36000" rtlCol="0" anchor="ctr" anchorCtr="1">
            <a:noAutofit/>
          </a:bodyPr>
          <a:lstStyle/>
          <a:p>
            <a:pPr algn="dist"/>
            <a:r>
              <a:rPr kumimoji="1" lang="ja-JP" altLang="en-US" sz="11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チェックポイント</a:t>
            </a:r>
            <a:endParaRPr kumimoji="1" lang="en-US" altLang="ja-JP" sz="11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9E85AC99-9098-4818-8AB2-5427BA203702}"/>
              </a:ext>
            </a:extLst>
          </p:cNvPr>
          <p:cNvSpPr/>
          <p:nvPr/>
        </p:nvSpPr>
        <p:spPr>
          <a:xfrm>
            <a:off x="209550" y="657225"/>
            <a:ext cx="6448483" cy="119062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2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9B4DF7D9-7C8A-41B8-B7B0-B48C7A0BEAE6}"/>
              </a:ext>
            </a:extLst>
          </p:cNvPr>
          <p:cNvSpPr/>
          <p:nvPr/>
        </p:nvSpPr>
        <p:spPr>
          <a:xfrm>
            <a:off x="199208" y="1973695"/>
            <a:ext cx="252000" cy="2218588"/>
          </a:xfrm>
          <a:prstGeom prst="rect">
            <a:avLst/>
          </a:prstGeom>
          <a:solidFill>
            <a:srgbClr val="0099CC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Rtl" tIns="36000" bIns="36000" rtlCol="0" anchor="ctr" anchorCtr="1"/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募集求人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A231087-18CD-4895-823B-B4BC65C51DCF}"/>
              </a:ext>
            </a:extLst>
          </p:cNvPr>
          <p:cNvSpPr txBox="1"/>
          <p:nvPr/>
        </p:nvSpPr>
        <p:spPr>
          <a:xfrm>
            <a:off x="5223145" y="104457"/>
            <a:ext cx="1431983" cy="461665"/>
          </a:xfrm>
          <a:prstGeom prst="rect">
            <a:avLst/>
          </a:prstGeom>
          <a:solidFill>
            <a:srgbClr val="FFFFCC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配送ドライバー</a:t>
            </a:r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洗濯物の検品など</a:t>
            </a:r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B35786B-1573-49B4-917D-BC29692FE332}"/>
              </a:ext>
            </a:extLst>
          </p:cNvPr>
          <p:cNvSpPr txBox="1"/>
          <p:nvPr/>
        </p:nvSpPr>
        <p:spPr>
          <a:xfrm>
            <a:off x="211784" y="1586240"/>
            <a:ext cx="18101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電話：</a:t>
            </a:r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03-3936-5118</a:t>
            </a:r>
            <a:endParaRPr kumimoji="1" lang="ja-JP" altLang="en-US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E7FE38F-7BC9-4B42-8F76-0064078CF990}"/>
              </a:ext>
            </a:extLst>
          </p:cNvPr>
          <p:cNvSpPr txBox="1"/>
          <p:nvPr/>
        </p:nvSpPr>
        <p:spPr>
          <a:xfrm>
            <a:off x="1509460" y="1038092"/>
            <a:ext cx="3839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東京リネンサービス株式会社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9B73B05-AC9D-46FE-B0C8-6BF52B106DC5}"/>
              </a:ext>
            </a:extLst>
          </p:cNvPr>
          <p:cNvSpPr txBox="1"/>
          <p:nvPr/>
        </p:nvSpPr>
        <p:spPr>
          <a:xfrm>
            <a:off x="1638006" y="1592177"/>
            <a:ext cx="20005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本社所在地：東京都板橋区</a:t>
            </a:r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kumimoji="1" lang="ja-JP" altLang="en-US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7775034-CFB4-4185-B1D3-A6F765D6D4F8}"/>
              </a:ext>
            </a:extLst>
          </p:cNvPr>
          <p:cNvSpPr txBox="1"/>
          <p:nvPr/>
        </p:nvSpPr>
        <p:spPr>
          <a:xfrm>
            <a:off x="5574205" y="671998"/>
            <a:ext cx="1253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業種：洗濯業</a:t>
            </a:r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6970B1C-85D5-4AE7-991B-BB5152446D63}"/>
              </a:ext>
            </a:extLst>
          </p:cNvPr>
          <p:cNvSpPr txBox="1"/>
          <p:nvPr/>
        </p:nvSpPr>
        <p:spPr>
          <a:xfrm>
            <a:off x="434767" y="1931381"/>
            <a:ext cx="6336578" cy="2586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200"/>
              </a:lnSpc>
            </a:pPr>
            <a:r>
              <a:rPr kumimoji="1" lang="ja-JP" altLang="en-US" sz="1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職　　　種　 ：①配送ドライバー②洗濯物の検品作業など</a:t>
            </a:r>
            <a:endParaRPr kumimoji="1" lang="en-US" altLang="ja-JP" sz="13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>
              <a:lnSpc>
                <a:spcPts val="2200"/>
              </a:lnSpc>
            </a:pPr>
            <a:r>
              <a:rPr kumimoji="1" lang="ja-JP" altLang="en-US" sz="1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募集人数　 ：①正社員</a:t>
            </a:r>
            <a:r>
              <a:rPr kumimoji="1" lang="en-US" altLang="ja-JP" sz="1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</a:t>
            </a:r>
            <a:r>
              <a:rPr kumimoji="1" lang="ja-JP" altLang="en-US" sz="1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名②パート各２名</a:t>
            </a:r>
            <a:endParaRPr kumimoji="1" lang="en-US" altLang="ja-JP" sz="13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>
              <a:lnSpc>
                <a:spcPts val="2200"/>
              </a:lnSpc>
            </a:pPr>
            <a:r>
              <a:rPr kumimoji="1" lang="ja-JP" altLang="en-US" sz="1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就業場所　 ：①戸田市</a:t>
            </a:r>
            <a:r>
              <a:rPr kumimoji="1" lang="en-US" altLang="ja-JP" sz="1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kumimoji="1" lang="ja-JP" altLang="en-US" sz="1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第２配送センター</a:t>
            </a:r>
            <a:r>
              <a:rPr kumimoji="1" lang="en-US" altLang="ja-JP" sz="1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  <a:r>
              <a:rPr kumimoji="1" lang="ja-JP" altLang="en-US" sz="1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②戸田美女木工場</a:t>
            </a:r>
            <a:r>
              <a:rPr kumimoji="1" lang="en-US" altLang="ja-JP" sz="1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/</a:t>
            </a:r>
            <a:r>
              <a:rPr kumimoji="1" lang="ja-JP" altLang="en-US" sz="1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戸田南工場</a:t>
            </a:r>
            <a:endParaRPr kumimoji="1" lang="en-US" altLang="ja-JP" sz="13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>
              <a:lnSpc>
                <a:spcPts val="2200"/>
              </a:lnSpc>
            </a:pPr>
            <a:r>
              <a:rPr kumimoji="1" lang="ja-JP" altLang="en-US" sz="1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賃　　　金　 ：①月額２６６，２９６円～２７３，４４６円</a:t>
            </a:r>
            <a:r>
              <a:rPr kumimoji="1" lang="en-US" altLang="ja-JP" sz="1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kumimoji="1" lang="ja-JP" altLang="en-US" sz="1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各種手当、固定残業代含む</a:t>
            </a:r>
            <a:r>
              <a:rPr kumimoji="1" lang="en-US" altLang="ja-JP" sz="1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</a:p>
          <a:p>
            <a:pPr algn="l">
              <a:lnSpc>
                <a:spcPts val="2200"/>
              </a:lnSpc>
            </a:pPr>
            <a:r>
              <a:rPr kumimoji="1" lang="ja-JP" altLang="en-US" sz="1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　②時間額１，０７８円</a:t>
            </a:r>
            <a:endParaRPr kumimoji="1" lang="en-US" altLang="ja-JP" sz="13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>
              <a:lnSpc>
                <a:spcPts val="2200"/>
              </a:lnSpc>
            </a:pPr>
            <a:r>
              <a:rPr kumimoji="1" lang="ja-JP" altLang="en-US" sz="1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就業時間　 ：①６：００～１５：００②８：００～１７：００</a:t>
            </a:r>
            <a:r>
              <a:rPr kumimoji="1" lang="en-US" altLang="ja-JP" sz="1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kumimoji="1" lang="ja-JP" altLang="en-US" sz="1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又は時間内での４時間以上</a:t>
            </a:r>
            <a:r>
              <a:rPr kumimoji="1" lang="en-US" altLang="ja-JP" sz="1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</a:p>
          <a:p>
            <a:pPr algn="l">
              <a:lnSpc>
                <a:spcPts val="2200"/>
              </a:lnSpc>
            </a:pPr>
            <a:r>
              <a:rPr kumimoji="1" lang="ja-JP" altLang="en-US" sz="1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休憩時間　 ：６０分</a:t>
            </a:r>
            <a:r>
              <a:rPr kumimoji="1" lang="en-US" altLang="ja-JP" sz="1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kumimoji="1" lang="ja-JP" altLang="en-US" sz="1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いずれも</a:t>
            </a:r>
            <a:r>
              <a:rPr kumimoji="1" lang="en-US" altLang="ja-JP" sz="1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  <a:r>
              <a:rPr kumimoji="1" lang="ja-JP" altLang="en-US" sz="1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〇労働日数：②週２日～５日　〇年間休日数：①１０７日</a:t>
            </a:r>
            <a:endParaRPr kumimoji="1" lang="en-US" altLang="ja-JP" sz="13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>
              <a:lnSpc>
                <a:spcPts val="2200"/>
              </a:lnSpc>
            </a:pPr>
            <a:r>
              <a:rPr kumimoji="1" lang="ja-JP" altLang="en-US" sz="1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休　　　日　 ：①日 その他週休二日制</a:t>
            </a:r>
            <a:r>
              <a:rPr kumimoji="1" lang="en-US" altLang="ja-JP" sz="1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kumimoji="1" lang="ja-JP" altLang="en-US" sz="1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シフト制</a:t>
            </a:r>
            <a:r>
              <a:rPr kumimoji="1" lang="en-US" altLang="ja-JP" sz="1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  <a:r>
              <a:rPr kumimoji="1" lang="ja-JP" altLang="en-US" sz="1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②日 その他週休二日制</a:t>
            </a:r>
            <a:r>
              <a:rPr kumimoji="1" lang="en-US" altLang="ja-JP" sz="1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kumimoji="1" lang="ja-JP" altLang="en-US" sz="1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毎週</a:t>
            </a:r>
            <a:r>
              <a:rPr kumimoji="1" lang="en-US" altLang="ja-JP" sz="1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</a:p>
          <a:p>
            <a:pPr algn="l">
              <a:lnSpc>
                <a:spcPts val="2200"/>
              </a:lnSpc>
            </a:pP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CE3FDCB2-077A-46F3-84C3-B611BB180AF5}"/>
              </a:ext>
            </a:extLst>
          </p:cNvPr>
          <p:cNvSpPr txBox="1"/>
          <p:nvPr/>
        </p:nvSpPr>
        <p:spPr>
          <a:xfrm>
            <a:off x="380829" y="4297761"/>
            <a:ext cx="62835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①病院、介護・福祉関連施設で使用する寝具、タオル、衣類等の車配送を行って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/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いただきます。固定配送ルートを社用車で回り、納品・回収をします。回収した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/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商品を洗濯工場へ預け、翌日配送する商品を積み込み、倉庫内の整理を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/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します</a:t>
            </a:r>
            <a:r>
              <a:rPr kumimoji="1" lang="ja-JP" altLang="en-US" sz="14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。１日５件程度の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配送です。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/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②病院、介護・福祉施設で使用する衣類・タオル等の洗濯物をクリーニングし、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/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出荷する作業です。検品や袋詰め作業など軽作業があります。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F9E1DA6-24B7-433A-A74D-EB26052CE1A9}"/>
              </a:ext>
            </a:extLst>
          </p:cNvPr>
          <p:cNvSpPr txBox="1"/>
          <p:nvPr/>
        </p:nvSpPr>
        <p:spPr>
          <a:xfrm>
            <a:off x="401937" y="6899865"/>
            <a:ext cx="30575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・年齢：①５９歳以下②不問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>
              <a:lnSpc>
                <a:spcPct val="150000"/>
              </a:lnSpc>
            </a:pP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・学歴・経験：不問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>
              <a:lnSpc>
                <a:spcPct val="150000"/>
              </a:lnSpc>
            </a:pP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・資格：①普通自動車運転免許必須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>
              <a:lnSpc>
                <a:spcPts val="1400"/>
              </a:lnSpc>
            </a:pP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中型自動車免許あれば尚可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/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＊①配送ルートは先輩社員が同乗し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>
              <a:lnSpc>
                <a:spcPts val="1400"/>
              </a:lnSpc>
            </a:pP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</a:t>
            </a:r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ヶ月程度しっかり教えます。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/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◆未経験の方にも丁寧に指導します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>
              <a:lnSpc>
                <a:spcPts val="1400"/>
              </a:lnSpc>
            </a:pP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安心してご応募ください！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45BF8740-86EF-4395-9C9B-2BCC95277651}"/>
              </a:ext>
            </a:extLst>
          </p:cNvPr>
          <p:cNvSpPr txBox="1"/>
          <p:nvPr/>
        </p:nvSpPr>
        <p:spPr>
          <a:xfrm>
            <a:off x="3503086" y="6923495"/>
            <a:ext cx="3324223" cy="12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★①マイカー通勤可</a:t>
            </a:r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駐車場あり</a:t>
            </a:r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</a:p>
          <a:p>
            <a:pPr algn="l">
              <a:lnSpc>
                <a:spcPct val="150000"/>
              </a:lnSpc>
            </a:pP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★②勤務時間や日数は応相談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>
              <a:lnSpc>
                <a:spcPct val="150000"/>
              </a:lnSpc>
            </a:pP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★通勤手当実費支給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>
              <a:lnSpc>
                <a:spcPts val="1400"/>
              </a:lnSpc>
            </a:pP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</a:t>
            </a:r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上限月額１５０，０００円</a:t>
            </a:r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</a:p>
          <a:p>
            <a:pPr algn="l">
              <a:lnSpc>
                <a:spcPct val="150000"/>
              </a:lnSpc>
            </a:pPr>
            <a:endParaRPr kumimoji="1" lang="ja-JP" altLang="en-US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ACDC1CA9-BD93-4884-80D8-162B84A530A0}"/>
              </a:ext>
            </a:extLst>
          </p:cNvPr>
          <p:cNvSpPr/>
          <p:nvPr/>
        </p:nvSpPr>
        <p:spPr>
          <a:xfrm>
            <a:off x="193638" y="4311105"/>
            <a:ext cx="252000" cy="2531655"/>
          </a:xfrm>
          <a:prstGeom prst="rect">
            <a:avLst/>
          </a:prstGeom>
          <a:solidFill>
            <a:srgbClr val="0099CC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Rtl" tIns="36000" bIns="36000" rtlCol="0" anchor="ctr" anchorCtr="1"/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仕事内容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FD8B1F4-6DCA-4FE1-8383-772C232F8B07}"/>
              </a:ext>
            </a:extLst>
          </p:cNvPr>
          <p:cNvSpPr/>
          <p:nvPr/>
        </p:nvSpPr>
        <p:spPr>
          <a:xfrm>
            <a:off x="199208" y="6982795"/>
            <a:ext cx="252000" cy="2053789"/>
          </a:xfrm>
          <a:prstGeom prst="rect">
            <a:avLst/>
          </a:prstGeom>
          <a:solidFill>
            <a:srgbClr val="0099CC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Rtl" tIns="36000" bIns="36000" rtlCol="0" anchor="ctr" anchorCtr="1"/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応募条件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167B418-03A9-B1CD-60F4-2CA0A5EF6BB1}"/>
              </a:ext>
            </a:extLst>
          </p:cNvPr>
          <p:cNvSpPr txBox="1"/>
          <p:nvPr/>
        </p:nvSpPr>
        <p:spPr>
          <a:xfrm>
            <a:off x="4845565" y="1562703"/>
            <a:ext cx="192578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050" dirty="0"/>
              <a:t>http://www.tolicareshop.co.jp</a:t>
            </a:r>
            <a:endParaRPr lang="ja-JP" altLang="en-US" sz="1050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96A0963-0D36-642B-AAA9-2FAC99572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638" y="715383"/>
            <a:ext cx="1782762" cy="327270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139D25C5-1C35-AB7D-B85B-5F4C59F2E0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43"/>
          <a:stretch/>
        </p:blipFill>
        <p:spPr>
          <a:xfrm>
            <a:off x="559006" y="5725324"/>
            <a:ext cx="1580176" cy="1076228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F2F6730B-CF68-038B-C0A7-3416C7E790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58"/>
          <a:stretch/>
        </p:blipFill>
        <p:spPr>
          <a:xfrm>
            <a:off x="2266942" y="5728357"/>
            <a:ext cx="1427328" cy="1071760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E78F0BAF-3845-E80E-B2E5-005322A451E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263"/>
          <a:stretch/>
        </p:blipFill>
        <p:spPr>
          <a:xfrm>
            <a:off x="3822030" y="5725324"/>
            <a:ext cx="1328586" cy="1083332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180F74A0-2902-6745-BCA4-3D4A3163A2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5295" y="6103105"/>
            <a:ext cx="1338002" cy="697012"/>
          </a:xfrm>
          <a:prstGeom prst="rect">
            <a:avLst/>
          </a:prstGeom>
        </p:spPr>
      </p:pic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9869182E-E6B2-5A7C-17A3-CD719DCFBEC8}"/>
              </a:ext>
            </a:extLst>
          </p:cNvPr>
          <p:cNvSpPr/>
          <p:nvPr/>
        </p:nvSpPr>
        <p:spPr>
          <a:xfrm>
            <a:off x="3642138" y="8225740"/>
            <a:ext cx="2930111" cy="765860"/>
          </a:xfrm>
          <a:prstGeom prst="rect">
            <a:avLst/>
          </a:prstGeom>
          <a:solidFill>
            <a:srgbClr val="FFFFC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kumimoji="1" lang="ja-JP" altLang="en-US" sz="1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創業以来、黒字経営の会社です！</a:t>
            </a:r>
            <a:endParaRPr kumimoji="1" lang="en-US" altLang="ja-JP" sz="1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1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高齢化社会の現在、病院・介護施設を</a:t>
            </a:r>
            <a:endParaRPr kumimoji="1" lang="en-US" altLang="ja-JP" sz="1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1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支える当社への需要は益々高まっており</a:t>
            </a:r>
            <a:endParaRPr kumimoji="1" lang="en-US" altLang="ja-JP" sz="1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1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仲間を急募しております！</a:t>
            </a:r>
          </a:p>
        </p:txBody>
      </p:sp>
      <p:pic>
        <p:nvPicPr>
          <p:cNvPr id="36" name="図 35">
            <a:extLst>
              <a:ext uri="{FF2B5EF4-FFF2-40B4-BE49-F238E27FC236}">
                <a16:creationId xmlns:a16="http://schemas.microsoft.com/office/drawing/2014/main" id="{52155922-FC8E-B5F8-E5E7-9DFEF0965A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2947" y="915156"/>
            <a:ext cx="666000" cy="666000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EFFADFC9-AA1E-2720-44EF-F7E5BA3305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77118" y="5388664"/>
            <a:ext cx="1112289" cy="72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012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9050">
          <a:solidFill>
            <a:schemeClr val="accent1"/>
          </a:solidFill>
        </a:ln>
      </a:spPr>
      <a:bodyPr rtlCol="0" anchor="ctr"/>
      <a:lstStyle>
        <a:defPPr algn="ctr">
          <a:defRPr kumimoji="1" sz="2200" b="1" dirty="0" smtClean="0">
            <a:solidFill>
              <a:schemeClr val="tx1"/>
            </a:solidFill>
            <a:latin typeface="BIZ UDPゴシック" panose="020B0400000000000000" pitchFamily="50" charset="-128"/>
            <a:ea typeface="BIZ UDPゴシック" panose="020B0400000000000000" pitchFamily="50" charset="-128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kumimoji="1" sz="1200" dirty="0" smtClean="0">
            <a:latin typeface="Meiryo UI" panose="020B0604030504040204" pitchFamily="50" charset="-128"/>
            <a:ea typeface="Meiryo UI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294</TotalTime>
  <Words>417</Words>
  <Application>Microsoft Office PowerPoint</Application>
  <PresentationFormat>画面に合わせる (4:3)</PresentationFormat>
  <Paragraphs>45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BIZ UDPゴシック</vt:lpstr>
      <vt:lpstr>HG創英角ﾎﾟｯﾌﾟ体</vt:lpstr>
      <vt:lpstr>Meiryo UI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濵野美加</dc:creator>
  <cp:lastModifiedBy>平田 菜穂/パソナ</cp:lastModifiedBy>
  <cp:revision>52</cp:revision>
  <dcterms:created xsi:type="dcterms:W3CDTF">2024-10-15T02:28:14Z</dcterms:created>
  <dcterms:modified xsi:type="dcterms:W3CDTF">2025-04-11T01:39:02Z</dcterms:modified>
</cp:coreProperties>
</file>