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6858000" cy="9906000" type="A4"/>
  <p:notesSz cx="9866313" cy="6735763"/>
  <p:defaultTextStyle>
    <a:defPPr>
      <a:defRPr lang="ja-JP"/>
    </a:defPPr>
    <a:lvl1pPr marL="0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78918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5783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436755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915673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9459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873511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352429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831347" algn="l" defTabSz="95783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DEFE3"/>
    <a:srgbClr val="FF0000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4604" autoAdjust="0"/>
  </p:normalViewPr>
  <p:slideViewPr>
    <p:cSldViewPr>
      <p:cViewPr varScale="1">
        <p:scale>
          <a:sx n="55" d="100"/>
          <a:sy n="55" d="100"/>
        </p:scale>
        <p:origin x="2040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4" y="2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01D7DE7E-E823-447D-85FE-34A5AE7EC08E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397620"/>
            <a:ext cx="4276255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4" y="6397620"/>
            <a:ext cx="4276254" cy="337059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9FC0E46-9B51-4D6D-A44B-66510EEDB6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6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1" y="0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E653C9F-CCDE-4A45-B06E-1459802D78CD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59238" y="504825"/>
            <a:ext cx="174783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4" y="3198814"/>
            <a:ext cx="7893050" cy="3032126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6"/>
            <a:ext cx="4275138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1" y="6397626"/>
            <a:ext cx="4276725" cy="33655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80C7FF2A-C598-4850-A3B7-D9A2E7C1BA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715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22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7FF2A-C598-4850-A3B7-D9A2E7C1BAF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33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04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60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57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60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6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5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8" indent="0">
              <a:buNone/>
              <a:defRPr sz="2100" b="1"/>
            </a:lvl2pPr>
            <a:lvl3pPr marL="957837" indent="0">
              <a:buNone/>
              <a:defRPr sz="1800" b="1"/>
            </a:lvl3pPr>
            <a:lvl4pPr marL="1436755" indent="0">
              <a:buNone/>
              <a:defRPr sz="1600" b="1"/>
            </a:lvl4pPr>
            <a:lvl5pPr marL="1915673" indent="0">
              <a:buNone/>
              <a:defRPr sz="1600" b="1"/>
            </a:lvl5pPr>
            <a:lvl6pPr marL="2394591" indent="0">
              <a:buNone/>
              <a:defRPr sz="1600" b="1"/>
            </a:lvl6pPr>
            <a:lvl7pPr marL="2873511" indent="0">
              <a:buNone/>
              <a:defRPr sz="1600" b="1"/>
            </a:lvl7pPr>
            <a:lvl8pPr marL="3352429" indent="0">
              <a:buNone/>
              <a:defRPr sz="1600" b="1"/>
            </a:lvl8pPr>
            <a:lvl9pPr marL="383134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5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2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04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68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1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35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18" indent="0">
              <a:buNone/>
              <a:defRPr sz="2900"/>
            </a:lvl2pPr>
            <a:lvl3pPr marL="957837" indent="0">
              <a:buNone/>
              <a:defRPr sz="2500"/>
            </a:lvl3pPr>
            <a:lvl4pPr marL="1436755" indent="0">
              <a:buNone/>
              <a:defRPr sz="2100"/>
            </a:lvl4pPr>
            <a:lvl5pPr marL="1915673" indent="0">
              <a:buNone/>
              <a:defRPr sz="2100"/>
            </a:lvl5pPr>
            <a:lvl6pPr marL="2394591" indent="0">
              <a:buNone/>
              <a:defRPr sz="2100"/>
            </a:lvl6pPr>
            <a:lvl7pPr marL="2873511" indent="0">
              <a:buNone/>
              <a:defRPr sz="2100"/>
            </a:lvl7pPr>
            <a:lvl8pPr marL="3352429" indent="0">
              <a:buNone/>
              <a:defRPr sz="2100"/>
            </a:lvl8pPr>
            <a:lvl9pPr marL="3831347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18" indent="0">
              <a:buNone/>
              <a:defRPr sz="1300"/>
            </a:lvl2pPr>
            <a:lvl3pPr marL="957837" indent="0">
              <a:buNone/>
              <a:defRPr sz="1100"/>
            </a:lvl3pPr>
            <a:lvl4pPr marL="1436755" indent="0">
              <a:buNone/>
              <a:defRPr sz="1000"/>
            </a:lvl4pPr>
            <a:lvl5pPr marL="1915673" indent="0">
              <a:buNone/>
              <a:defRPr sz="1000"/>
            </a:lvl5pPr>
            <a:lvl6pPr marL="2394591" indent="0">
              <a:buNone/>
              <a:defRPr sz="1000"/>
            </a:lvl6pPr>
            <a:lvl7pPr marL="2873511" indent="0">
              <a:buNone/>
              <a:defRPr sz="1000"/>
            </a:lvl7pPr>
            <a:lvl8pPr marL="3352429" indent="0">
              <a:buNone/>
              <a:defRPr sz="1000"/>
            </a:lvl8pPr>
            <a:lvl9pPr marL="383134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4524-F4E5-4CAB-B49B-594633419C51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4524-F4E5-4CAB-B49B-594633419C51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5"/>
            <a:ext cx="21717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FCCDE-3799-4D29-96E6-943712373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0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7" rtl="0" eaLnBrk="1" latinLnBrk="0" hangingPunct="1">
        <a:spcBef>
          <a:spcPct val="0"/>
        </a:spcBef>
        <a:buNone/>
        <a:defRPr kumimoji="1"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3" indent="-299324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4" indent="-239459" algn="l" defTabSz="957837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2" indent="-239459" algn="l" defTabSz="957837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1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0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88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06" indent="-239459" algn="l" defTabSz="957837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8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5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3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1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29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47" algn="l" defTabSz="95783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4510-18@pref.saitama.lg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96481" y="3035081"/>
            <a:ext cx="6665038" cy="54874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64" y="90000"/>
            <a:ext cx="357108" cy="36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32656" y="108000"/>
            <a:ext cx="755830" cy="21171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彩の国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656" y="220734"/>
            <a:ext cx="755830" cy="243450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</a:t>
            </a:r>
            <a:endParaRPr lang="ja-JP" altLang="en-US" sz="11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623268" y="90000"/>
            <a:ext cx="1075342" cy="843026"/>
          </a:xfrm>
          <a:prstGeom prst="ellipse">
            <a:avLst/>
          </a:prstGeom>
          <a:solidFill>
            <a:srgbClr val="FF00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697" tIns="44348" rIns="88697" bIns="44348" rtlCol="0" anchor="ctr"/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参加</a:t>
            </a:r>
            <a:endParaRPr lang="en-US" altLang="ja-JP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Meiryo UI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Meiryo UI" pitchFamily="50" charset="-128"/>
              </a:rPr>
              <a:t>無料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80774" y="442851"/>
            <a:ext cx="4096088" cy="366561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埼玉県企業人材サポートデスク熊谷主催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01208" y="8625408"/>
            <a:ext cx="1498485" cy="397339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金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8913">
                        <a14:foregroundMark x1="43116" y1="11074" x2="34783" y2="15101"/>
                        <a14:foregroundMark x1="53986" y1="13423" x2="53261" y2="211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39" y="48393"/>
            <a:ext cx="462742" cy="531831"/>
          </a:xfrm>
          <a:prstGeom prst="rect">
            <a:avLst/>
          </a:prstGeom>
        </p:spPr>
      </p:pic>
      <p:sp>
        <p:nvSpPr>
          <p:cNvPr id="50" name="テキスト ボックス 14"/>
          <p:cNvSpPr txBox="1"/>
          <p:nvPr/>
        </p:nvSpPr>
        <p:spPr>
          <a:xfrm>
            <a:off x="810411" y="598945"/>
            <a:ext cx="7617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8918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783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6755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5673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9459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73511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52429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31347" algn="l" defTabSz="95783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埼玉県のマスコット</a:t>
            </a:r>
            <a:endParaRPr kumimoji="1" lang="en-US" altLang="ja-JP" sz="5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500" dirty="0">
                <a:latin typeface="HG丸ｺﾞｼｯｸM-PRO" pitchFamily="50" charset="-128"/>
                <a:ea typeface="HG丸ｺﾞｼｯｸM-PRO" pitchFamily="50" charset="-128"/>
              </a:rPr>
              <a:t>「コバトン」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462728" y="9394969"/>
            <a:ext cx="3417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https://hwus.jp/company</a:t>
            </a:r>
            <a:endParaRPr lang="ja-JP" altLang="en-US" dirty="0">
              <a:solidFill>
                <a:srgbClr val="00B05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872716" y="2098841"/>
            <a:ext cx="5436604" cy="830534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主に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就職支援セミナー参加者を対象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に、セミナーに引き続いて実施します。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会社概要・募集職種等の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企業説明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の後に、希望者がいた場合は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b="1" dirty="0">
                <a:solidFill>
                  <a:srgbClr val="F6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個別相談会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を行います。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16632" y="3080792"/>
            <a:ext cx="6694110" cy="1605042"/>
          </a:xfrm>
          <a:prstGeom prst="rect">
            <a:avLst/>
          </a:prstGeom>
          <a:noFill/>
          <a:ln w="19050">
            <a:noFill/>
          </a:ln>
        </p:spPr>
        <p:txBody>
          <a:bodyPr wrap="square" lIns="88697" tIns="44348" rIns="88697" bIns="44348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運営は埼玉県が行います。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●企業紹介シート、ホームページ、当所主催のセミナー等で広く紹介することが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できます。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●オンラインでの回もありますので、遠隔地にお住まいの方との面接や企業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PR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できます。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●開催日が月ごとに決まっております。日程はご相談ください。</a:t>
            </a:r>
            <a:r>
              <a: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38" y="9011452"/>
            <a:ext cx="744598" cy="74459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231589" y="819249"/>
            <a:ext cx="63914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企業説明会＆個別相談会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74294" y="1578161"/>
            <a:ext cx="3749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参加企業募集</a:t>
            </a:r>
            <a:r>
              <a:rPr kumimoji="1" lang="ja-JP" altLang="en-US" sz="2400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のお知らせ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1393" y="8573222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</a:t>
            </a:r>
            <a:r>
              <a:rPr kumimoji="1" lang="en-US" altLang="ja-JP" sz="1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kumimoji="1" lang="ja-JP" altLang="en-US" sz="1400" b="1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91284" y="8626688"/>
            <a:ext cx="3962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埼玉県企業人材サポートデスク熊谷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77950" y="8986705"/>
            <a:ext cx="2565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TEL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048-578-4626</a:t>
            </a:r>
            <a:endParaRPr kumimoji="1" lang="ja-JP" altLang="en-US" sz="2400" dirty="0"/>
          </a:p>
        </p:txBody>
      </p:sp>
      <p:sp>
        <p:nvSpPr>
          <p:cNvPr id="66" name="正方形/長方形 65"/>
          <p:cNvSpPr/>
          <p:nvPr/>
        </p:nvSpPr>
        <p:spPr>
          <a:xfrm>
            <a:off x="1268760" y="9437547"/>
            <a:ext cx="1152128" cy="309093"/>
          </a:xfrm>
          <a:prstGeom prst="rect">
            <a:avLst/>
          </a:prstGeom>
          <a:solidFill>
            <a:srgbClr val="00B05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</a:p>
        </p:txBody>
      </p:sp>
      <p:pic>
        <p:nvPicPr>
          <p:cNvPr id="1027" name="Picture 3" descr="C:\Users\hi.suzuki\AppData\Local\Microsoft\Windows\Temporary Internet Files\Content.IE5\Z1DER1EN\MC90037106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32" y="9442427"/>
            <a:ext cx="463560" cy="3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258849" y="1616386"/>
            <a:ext cx="1204131" cy="44413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18718" y="16536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毎週開催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592BC08-7DB5-DB87-CA16-366B0EF2B1B6}"/>
              </a:ext>
            </a:extLst>
          </p:cNvPr>
          <p:cNvGrpSpPr/>
          <p:nvPr/>
        </p:nvGrpSpPr>
        <p:grpSpPr>
          <a:xfrm>
            <a:off x="246134" y="4922638"/>
            <a:ext cx="6365732" cy="2694658"/>
            <a:chOff x="246134" y="4490603"/>
            <a:chExt cx="6365732" cy="2694658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1643313" y="4490603"/>
              <a:ext cx="4968553" cy="828226"/>
            </a:xfrm>
            <a:prstGeom prst="rect">
              <a:avLst/>
            </a:prstGeom>
            <a:noFill/>
          </p:spPr>
          <p:txBody>
            <a:bodyPr wrap="square" lIns="88697" tIns="44348" rIns="88697" bIns="44348" rtlCol="0">
              <a:spAutoFit/>
            </a:bodyPr>
            <a:lstStyle/>
            <a:p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 ハローワークへ求人登録をしている、または予定がある。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 就業場所が下記ハローワーク管内にある。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　熊谷・本庄・秩父・行田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1615714" y="6725839"/>
              <a:ext cx="4968553" cy="407278"/>
            </a:xfrm>
            <a:prstGeom prst="rect">
              <a:avLst/>
            </a:prstGeom>
            <a:noFill/>
          </p:spPr>
          <p:txBody>
            <a:bodyPr wrap="square" lIns="88697" tIns="44348" rIns="88697" bIns="44348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5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 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「参加申込書」をメールでお送りください。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1642817" y="5429695"/>
              <a:ext cx="3904923" cy="407278"/>
            </a:xfrm>
            <a:prstGeom prst="rect">
              <a:avLst/>
            </a:prstGeom>
            <a:noFill/>
          </p:spPr>
          <p:txBody>
            <a:bodyPr wrap="square" lIns="88697" tIns="44348" rIns="88697" bIns="44348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5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 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埼玉県内での就職を希望される方。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246134" y="4585339"/>
              <a:ext cx="1439982" cy="2599922"/>
              <a:chOff x="217764" y="4386873"/>
              <a:chExt cx="1439982" cy="2599922"/>
            </a:xfrm>
          </p:grpSpPr>
          <p:grpSp>
            <p:nvGrpSpPr>
              <p:cNvPr id="37" name="グループ化 36"/>
              <p:cNvGrpSpPr/>
              <p:nvPr/>
            </p:nvGrpSpPr>
            <p:grpSpPr>
              <a:xfrm>
                <a:off x="217764" y="4386873"/>
                <a:ext cx="1421152" cy="442929"/>
                <a:chOff x="-2006851" y="2686302"/>
                <a:chExt cx="1480319" cy="223928"/>
              </a:xfrm>
            </p:grpSpPr>
            <p:sp>
              <p:nvSpPr>
                <p:cNvPr id="38" name="角丸四角形 37"/>
                <p:cNvSpPr/>
                <p:nvPr/>
              </p:nvSpPr>
              <p:spPr>
                <a:xfrm>
                  <a:off x="-2006851" y="2686302"/>
                  <a:ext cx="1355985" cy="223928"/>
                </a:xfrm>
                <a:prstGeom prst="roundRect">
                  <a:avLst>
                    <a:gd name="adj" fmla="val 30944"/>
                  </a:avLst>
                </a:prstGeom>
                <a:solidFill>
                  <a:schemeClr val="accent6">
                    <a:lumMod val="75000"/>
                  </a:schemeClr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" name="テキスト ボックス 38"/>
                <p:cNvSpPr txBox="1"/>
                <p:nvPr/>
              </p:nvSpPr>
              <p:spPr>
                <a:xfrm>
                  <a:off x="-1789335" y="2723145"/>
                  <a:ext cx="1262803" cy="1711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対象企業</a:t>
                  </a:r>
                </a:p>
              </p:txBody>
            </p:sp>
          </p:grpSp>
          <p:grpSp>
            <p:nvGrpSpPr>
              <p:cNvPr id="40" name="グループ化 39"/>
              <p:cNvGrpSpPr/>
              <p:nvPr/>
            </p:nvGrpSpPr>
            <p:grpSpPr>
              <a:xfrm>
                <a:off x="232279" y="6543865"/>
                <a:ext cx="1406638" cy="442930"/>
                <a:chOff x="-1989754" y="2911862"/>
                <a:chExt cx="1465201" cy="223928"/>
              </a:xfrm>
            </p:grpSpPr>
            <p:sp>
              <p:nvSpPr>
                <p:cNvPr id="41" name="角丸四角形 40"/>
                <p:cNvSpPr/>
                <p:nvPr/>
              </p:nvSpPr>
              <p:spPr>
                <a:xfrm>
                  <a:off x="-1989754" y="2911862"/>
                  <a:ext cx="1355985" cy="223928"/>
                </a:xfrm>
                <a:prstGeom prst="roundRect">
                  <a:avLst>
                    <a:gd name="adj" fmla="val 30944"/>
                  </a:avLst>
                </a:prstGeom>
                <a:solidFill>
                  <a:schemeClr val="accent6">
                    <a:lumMod val="75000"/>
                  </a:schemeClr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" name="テキスト ボックス 41"/>
                <p:cNvSpPr txBox="1"/>
                <p:nvPr/>
              </p:nvSpPr>
              <p:spPr>
                <a:xfrm>
                  <a:off x="-1787356" y="2943781"/>
                  <a:ext cx="1262803" cy="1711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申込方法</a:t>
                  </a:r>
                </a:p>
              </p:txBody>
            </p:sp>
          </p:grpSp>
          <p:grpSp>
            <p:nvGrpSpPr>
              <p:cNvPr id="46" name="グループ化 45"/>
              <p:cNvGrpSpPr/>
              <p:nvPr/>
            </p:nvGrpSpPr>
            <p:grpSpPr>
              <a:xfrm>
                <a:off x="217764" y="5247708"/>
                <a:ext cx="1439982" cy="442929"/>
                <a:chOff x="-2006851" y="2833990"/>
                <a:chExt cx="1499933" cy="223928"/>
              </a:xfrm>
            </p:grpSpPr>
            <p:sp>
              <p:nvSpPr>
                <p:cNvPr id="47" name="角丸四角形 46"/>
                <p:cNvSpPr/>
                <p:nvPr/>
              </p:nvSpPr>
              <p:spPr>
                <a:xfrm>
                  <a:off x="-2006851" y="2833990"/>
                  <a:ext cx="1355986" cy="223928"/>
                </a:xfrm>
                <a:prstGeom prst="roundRect">
                  <a:avLst>
                    <a:gd name="adj" fmla="val 30944"/>
                  </a:avLst>
                </a:prstGeom>
                <a:solidFill>
                  <a:schemeClr val="accent6">
                    <a:lumMod val="75000"/>
                  </a:schemeClr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テキスト ボックス 47"/>
                <p:cNvSpPr txBox="1"/>
                <p:nvPr/>
              </p:nvSpPr>
              <p:spPr>
                <a:xfrm>
                  <a:off x="-1769721" y="2865917"/>
                  <a:ext cx="1262803" cy="1711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対 象 者</a:t>
                  </a:r>
                </a:p>
              </p:txBody>
            </p:sp>
          </p:grpSp>
          <p:grpSp>
            <p:nvGrpSpPr>
              <p:cNvPr id="56" name="グループ化 55"/>
              <p:cNvGrpSpPr/>
              <p:nvPr/>
            </p:nvGrpSpPr>
            <p:grpSpPr>
              <a:xfrm>
                <a:off x="230479" y="5923686"/>
                <a:ext cx="1408437" cy="415025"/>
                <a:chOff x="-1993607" y="2885233"/>
                <a:chExt cx="1467075" cy="209821"/>
              </a:xfrm>
            </p:grpSpPr>
            <p:sp>
              <p:nvSpPr>
                <p:cNvPr id="57" name="角丸四角形 56"/>
                <p:cNvSpPr/>
                <p:nvPr/>
              </p:nvSpPr>
              <p:spPr>
                <a:xfrm>
                  <a:off x="-1993607" y="2885233"/>
                  <a:ext cx="1357860" cy="209821"/>
                </a:xfrm>
                <a:prstGeom prst="roundRect">
                  <a:avLst>
                    <a:gd name="adj" fmla="val 30944"/>
                  </a:avLst>
                </a:prstGeom>
                <a:solidFill>
                  <a:schemeClr val="accent6">
                    <a:lumMod val="75000"/>
                  </a:schemeClr>
                </a:solidFill>
                <a:ln w="222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テキスト ボックス 57"/>
                <p:cNvSpPr txBox="1"/>
                <p:nvPr/>
              </p:nvSpPr>
              <p:spPr>
                <a:xfrm>
                  <a:off x="-1789335" y="2903049"/>
                  <a:ext cx="1262803" cy="17116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 anchor="t">
                  <a:spAutoFit/>
                </a:bodyPr>
                <a:lstStyle/>
                <a:p>
                  <a:r>
                    <a:rPr kumimoji="1" lang="ja-JP" altLang="en-US" sz="1600" b="1" dirty="0">
                      <a:solidFill>
                        <a:schemeClr val="bg1"/>
                      </a:solidFill>
                      <a:latin typeface="HG丸ｺﾞｼｯｸM-PRO" pitchFamily="50" charset="-128"/>
                      <a:ea typeface="HG丸ｺﾞｼｯｸM-PRO" pitchFamily="50" charset="-128"/>
                    </a:rPr>
                    <a:t>会　　場</a:t>
                  </a:r>
                </a:p>
              </p:txBody>
            </p:sp>
          </p:grpSp>
        </p:grp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260665F0-15A6-F4FE-ACE6-A92F68CDCB59}"/>
                </a:ext>
              </a:extLst>
            </p:cNvPr>
            <p:cNvSpPr txBox="1"/>
            <p:nvPr/>
          </p:nvSpPr>
          <p:spPr>
            <a:xfrm>
              <a:off x="1628800" y="6105128"/>
              <a:ext cx="4968553" cy="407278"/>
            </a:xfrm>
            <a:prstGeom prst="rect">
              <a:avLst/>
            </a:prstGeom>
            <a:noFill/>
          </p:spPr>
          <p:txBody>
            <a:bodyPr wrap="square" lIns="88697" tIns="44348" rIns="88697" bIns="44348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5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・　</a:t>
              </a:r>
              <a:r>
                <a:rPr lang="ja-JP" altLang="en-US" sz="16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会場が確定次第ご連絡いたします。</a:t>
              </a:r>
              <a:endParaRPr lang="en-US" altLang="ja-JP" sz="16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232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0" y="128464"/>
            <a:ext cx="6803940" cy="811885"/>
          </a:xfrm>
        </p:spPr>
        <p:txBody>
          <a:bodyPr>
            <a:normAutofit fontScale="90000"/>
          </a:bodyPr>
          <a:lstStyle/>
          <a:p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</a:t>
            </a:r>
            <a:r>
              <a:rPr lang="ja-JP" altLang="en-US" sz="27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熊谷</a:t>
            </a:r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主催</a:t>
            </a:r>
            <a:b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7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「企業説明会＆個別相談会」</a:t>
            </a:r>
            <a:r>
              <a:rPr lang="ja-JP" altLang="en-US" sz="3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参加申込書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7098" y="6969224"/>
            <a:ext cx="6738894" cy="1527720"/>
          </a:xfrm>
          <a:prstGeom prst="rect">
            <a:avLst/>
          </a:prstGeom>
        </p:spPr>
        <p:txBody>
          <a:bodyPr vert="horz" lIns="95784" tIns="47892" rIns="95784" bIns="47892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お申込み メール：</a:t>
            </a:r>
            <a:r>
              <a:rPr lang="en-US" altLang="ja-JP" sz="1800" u="sng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  <a:hlinkClick r:id="rId3"/>
              </a:rPr>
              <a:t>a4510-18@pref.saitama.lg.jp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0" indent="0">
              <a:buNone/>
            </a:pPr>
            <a:endParaRPr lang="en-US" altLang="ja-JP" sz="2000" b="1" dirty="0"/>
          </a:p>
          <a:p>
            <a:pPr marL="0" indent="0">
              <a:buNone/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お申込み 二次元コード：</a:t>
            </a:r>
            <a:r>
              <a:rPr lang="ja-JP" altLang="en-US" sz="2000" b="1" dirty="0"/>
              <a:t>　</a:t>
            </a:r>
            <a:endParaRPr lang="ja-JP" alt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320972" y="6825208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93942" y="8697416"/>
            <a:ext cx="62160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1537" y="8625408"/>
            <a:ext cx="6738895" cy="1265040"/>
          </a:xfrm>
          <a:prstGeom prst="rect">
            <a:avLst/>
          </a:prstGeom>
        </p:spPr>
        <p:txBody>
          <a:bodyPr vert="horz" lIns="95784" tIns="47892" rIns="95784" bIns="47892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埼玉県企業人材サポートデスク</a:t>
            </a:r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熊谷</a:t>
            </a:r>
            <a:endParaRPr lang="en-US" altLang="ja-JP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buNone/>
            </a:pP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〒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360-0842 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埼玉県</a:t>
            </a:r>
            <a:r>
              <a:rPr lang="zh-TW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熊谷市新堀新田</a:t>
            </a:r>
            <a:r>
              <a:rPr lang="en-US" altLang="ja-JP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522</a:t>
            </a:r>
            <a:r>
              <a:rPr lang="zh-TW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熊谷高等技術専門校内</a:t>
            </a:r>
            <a:endParaRPr lang="en-US" altLang="zh-CN" sz="1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</a:t>
            </a:r>
            <a:r>
              <a:rPr lang="en-US" altLang="ja-JP" sz="18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TEL:048‐578‐4626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107397" y="992560"/>
            <a:ext cx="66693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916593" y="5673080"/>
            <a:ext cx="2748741" cy="305006"/>
          </a:xfrm>
          <a:prstGeom prst="rect">
            <a:avLst/>
          </a:prstGeom>
          <a:noFill/>
        </p:spPr>
        <p:txBody>
          <a:bodyPr wrap="none" lIns="88697" tIns="44348" rIns="88697" bIns="44348" rtlCol="0">
            <a:spAutoFit/>
          </a:bodyPr>
          <a:lstStyle/>
          <a:p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募集職種は複数でも構いません。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843695"/>
              </p:ext>
            </p:extLst>
          </p:nvPr>
        </p:nvGraphicFramePr>
        <p:xfrm>
          <a:off x="240074" y="1424608"/>
          <a:ext cx="6377852" cy="4196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1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8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会社名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3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住　所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担当者名</a:t>
                      </a: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部署名</a:t>
                      </a:r>
                      <a:endParaRPr kumimoji="1" lang="ja-JP" altLang="en-US" sz="14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4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電話＆</a:t>
                      </a:r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endParaRPr kumimoji="1" lang="ja-JP" altLang="en-US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TEL:</a:t>
                      </a:r>
                    </a:p>
                    <a:p>
                      <a:endParaRPr kumimoji="1" lang="en-US" altLang="ja-JP" sz="5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FAX</a:t>
                      </a:r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：</a:t>
                      </a:r>
                    </a:p>
                  </a:txBody>
                  <a:tcPr marL="87086" marR="87086" marT="44928" marB="44928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メール</a:t>
                      </a:r>
                      <a:endParaRPr kumimoji="1" lang="en-US" altLang="ja-JP" sz="12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43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募集職種</a:t>
                      </a:r>
                    </a:p>
                  </a:txBody>
                  <a:tcPr marL="87086" marR="87086" marT="44928" marB="4492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職種名①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8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6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職種名②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66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職種名③</a:t>
                      </a:r>
                    </a:p>
                  </a:txBody>
                  <a:tcPr marL="87086" marR="87086" marT="44928" marB="44928"/>
                </a:tc>
                <a:tc gridSpan="3"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ﾊﾛｰﾜｰｸ求人番号</a:t>
                      </a:r>
                      <a:endParaRPr kumimoji="1" lang="en-US" altLang="ja-JP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採用人数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8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　　考</a:t>
                      </a:r>
                    </a:p>
                  </a:txBody>
                  <a:tcPr marL="87086" marR="87086" marT="44928" marB="44928" anchor="ctr"/>
                </a:tc>
                <a:tc gridSpan="6">
                  <a:txBody>
                    <a:bodyPr/>
                    <a:lstStyle/>
                    <a:p>
                      <a:endParaRPr kumimoji="1" lang="en-US" altLang="ja-JP" sz="10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87086" marR="87086" marT="44928" marB="44928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277838" y="1064568"/>
            <a:ext cx="2472584" cy="257078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100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申込日：　　  　　　年　　 　月　　 　日</a:t>
            </a:r>
            <a:endParaRPr kumimoji="1" lang="ja-JP" altLang="en-US" u="sng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6632" y="5673080"/>
            <a:ext cx="6669360" cy="1136002"/>
          </a:xfrm>
          <a:prstGeom prst="rect">
            <a:avLst/>
          </a:prstGeom>
          <a:noFill/>
        </p:spPr>
        <p:txBody>
          <a:bodyPr wrap="square" lIns="88697" tIns="44348" rIns="88697" bIns="44348" rtlCol="0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ハローワーク求人番号について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●ハローワークに求人登録している場合は、求人番号をご記入ください。こちらに記載された求人票を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参考にして「企業紹介シート」を作成します。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●求人番号は、本説明会参加者が応募可能なものをご記入ください。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●ハローワークヘ求人申込み中の場合は、求人番号は空欄で構いません。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1DB2924-1EE9-47BF-A323-35C3DBFAB465}"/>
              </a:ext>
            </a:extLst>
          </p:cNvPr>
          <p:cNvSpPr txBox="1"/>
          <p:nvPr/>
        </p:nvSpPr>
        <p:spPr>
          <a:xfrm>
            <a:off x="2119547" y="329681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11" name="図 10" descr="QR コード&#10;&#10;自動的に生成された説明">
            <a:extLst>
              <a:ext uri="{FF2B5EF4-FFF2-40B4-BE49-F238E27FC236}">
                <a16:creationId xmlns:a16="http://schemas.microsoft.com/office/drawing/2014/main" id="{405E68C7-DADA-3EE9-C5CC-285FB5205B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52" y="7384766"/>
            <a:ext cx="1280886" cy="128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02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418</Words>
  <Application>Microsoft Office PowerPoint</Application>
  <PresentationFormat>A4 210 x 297 mm</PresentationFormat>
  <Paragraphs>73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HG丸ｺﾞｼｯｸM-PRO</vt:lpstr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埼玉県企業人材サポートデスク熊谷主催 「企業説明会＆個別相談会」　参加申込書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林 徹志</cp:lastModifiedBy>
  <cp:revision>237</cp:revision>
  <cp:lastPrinted>2024-06-19T01:53:24Z</cp:lastPrinted>
  <dcterms:created xsi:type="dcterms:W3CDTF">2013-10-22T03:47:16Z</dcterms:created>
  <dcterms:modified xsi:type="dcterms:W3CDTF">2024-06-19T02:25:55Z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1221858628</vt:i4>
  </property>
  <property fmtid="{D5CDD505-2E9C-101B-9397-08002B2CF9AE}" pid="3" name="_NewReviewCycle">
    <vt:lpwstr/>
  </property>
  <property fmtid="{D5CDD505-2E9C-101B-9397-08002B2CF9AE}" pid="4" name="_EmailSubject">
    <vt:lpwstr>企業面接会チラシ（訂正版）について</vt:lpwstr>
  </property>
  <property fmtid="{D5CDD505-2E9C-101B-9397-08002B2CF9AE}" pid="5" name="_AuthorEmail">
    <vt:lpwstr>yasuhiro.maebashi@inte.co.jp</vt:lpwstr>
  </property>
  <property fmtid="{D5CDD505-2E9C-101B-9397-08002B2CF9AE}" pid="6" name="_AuthorEmailDisplayName">
    <vt:lpwstr>前橋 康裕</vt:lpwstr>
  </property>
  <property fmtid="{D5CDD505-2E9C-101B-9397-08002B2CF9AE}" pid="7" name="_PreviousAdHocReviewCycleID">
    <vt:i4>-744363837</vt:i4>
  </property>
</Properties>
</file>