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99694"/>
    <a:srgbClr val="FFCCFF"/>
    <a:srgbClr val="632523"/>
    <a:srgbClr val="FFFF00"/>
    <a:srgbClr val="639694"/>
    <a:srgbClr val="33CC33"/>
    <a:srgbClr val="FF9966"/>
    <a:srgbClr val="FFCC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10" autoAdjust="0"/>
  </p:normalViewPr>
  <p:slideViewPr>
    <p:cSldViewPr>
      <p:cViewPr varScale="1">
        <p:scale>
          <a:sx n="60" d="100"/>
          <a:sy n="60" d="100"/>
        </p:scale>
        <p:origin x="146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50375" cy="497367"/>
          </a:xfrm>
          <a:prstGeom prst="rect">
            <a:avLst/>
          </a:prstGeom>
        </p:spPr>
        <p:txBody>
          <a:bodyPr vert="horz" lIns="92214" tIns="46108" rIns="92214" bIns="46108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21" y="2"/>
            <a:ext cx="2950374" cy="497367"/>
          </a:xfrm>
          <a:prstGeom prst="rect">
            <a:avLst/>
          </a:prstGeom>
        </p:spPr>
        <p:txBody>
          <a:bodyPr vert="horz" lIns="92214" tIns="46108" rIns="92214" bIns="46108" rtlCol="0"/>
          <a:lstStyle>
            <a:lvl1pPr algn="r">
              <a:defRPr sz="1200"/>
            </a:lvl1pPr>
          </a:lstStyle>
          <a:p>
            <a:fld id="{46014CC7-5FFF-4AE5-AAA2-EC3A32AE17AF}" type="datetimeFigureOut">
              <a:rPr kumimoji="1" lang="ja-JP" altLang="en-US" smtClean="0"/>
              <a:pPr/>
              <a:t>2022/3/3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14" tIns="46108" rIns="92214" bIns="46108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241" y="4720985"/>
            <a:ext cx="5446723" cy="4473102"/>
          </a:xfrm>
          <a:prstGeom prst="rect">
            <a:avLst/>
          </a:prstGeom>
        </p:spPr>
        <p:txBody>
          <a:bodyPr vert="horz" lIns="92214" tIns="46108" rIns="92214" bIns="4610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9440372"/>
            <a:ext cx="2950375" cy="497366"/>
          </a:xfrm>
          <a:prstGeom prst="rect">
            <a:avLst/>
          </a:prstGeom>
        </p:spPr>
        <p:txBody>
          <a:bodyPr vert="horz" lIns="92214" tIns="46108" rIns="92214" bIns="46108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14" tIns="46108" rIns="92214" bIns="46108" rtlCol="0" anchor="b"/>
          <a:lstStyle>
            <a:lvl1pPr algn="r">
              <a:defRPr sz="1200"/>
            </a:lvl1pPr>
          </a:lstStyle>
          <a:p>
            <a:fld id="{C2E8B255-C437-4B39-ACD0-949CB85CBDF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4274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8B255-C437-4B39-ACD0-949CB85CBDF9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45E5-D892-480A-85B2-1CEBBE7A6E81}" type="datetimeFigureOut">
              <a:rPr kumimoji="1" lang="ja-JP" altLang="en-US" smtClean="0"/>
              <a:pPr/>
              <a:t>2022/3/3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4210-99C8-42B9-9F13-314922EC510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2584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45E5-D892-480A-85B2-1CEBBE7A6E81}" type="datetimeFigureOut">
              <a:rPr kumimoji="1" lang="ja-JP" altLang="en-US" smtClean="0"/>
              <a:pPr/>
              <a:t>2022/3/3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4210-99C8-42B9-9F13-314922EC510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9899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45E5-D892-480A-85B2-1CEBBE7A6E81}" type="datetimeFigureOut">
              <a:rPr kumimoji="1" lang="ja-JP" altLang="en-US" smtClean="0"/>
              <a:pPr/>
              <a:t>2022/3/3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4210-99C8-42B9-9F13-314922EC510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7894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45E5-D892-480A-85B2-1CEBBE7A6E81}" type="datetimeFigureOut">
              <a:rPr kumimoji="1" lang="ja-JP" altLang="en-US" smtClean="0"/>
              <a:pPr/>
              <a:t>2022/3/3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4210-99C8-42B9-9F13-314922EC510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1976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45E5-D892-480A-85B2-1CEBBE7A6E81}" type="datetimeFigureOut">
              <a:rPr kumimoji="1" lang="ja-JP" altLang="en-US" smtClean="0"/>
              <a:pPr/>
              <a:t>2022/3/3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4210-99C8-42B9-9F13-314922EC510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624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45E5-D892-480A-85B2-1CEBBE7A6E81}" type="datetimeFigureOut">
              <a:rPr kumimoji="1" lang="ja-JP" altLang="en-US" smtClean="0"/>
              <a:pPr/>
              <a:t>2022/3/3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4210-99C8-42B9-9F13-314922EC510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578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45E5-D892-480A-85B2-1CEBBE7A6E81}" type="datetimeFigureOut">
              <a:rPr kumimoji="1" lang="ja-JP" altLang="en-US" smtClean="0"/>
              <a:pPr/>
              <a:t>2022/3/3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4210-99C8-42B9-9F13-314922EC510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411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45E5-D892-480A-85B2-1CEBBE7A6E81}" type="datetimeFigureOut">
              <a:rPr kumimoji="1" lang="ja-JP" altLang="en-US" smtClean="0"/>
              <a:pPr/>
              <a:t>2022/3/3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4210-99C8-42B9-9F13-314922EC510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7231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45E5-D892-480A-85B2-1CEBBE7A6E81}" type="datetimeFigureOut">
              <a:rPr kumimoji="1" lang="ja-JP" altLang="en-US" smtClean="0"/>
              <a:pPr/>
              <a:t>2022/3/3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4210-99C8-42B9-9F13-314922EC510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098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45E5-D892-480A-85B2-1CEBBE7A6E81}" type="datetimeFigureOut">
              <a:rPr kumimoji="1" lang="ja-JP" altLang="en-US" smtClean="0"/>
              <a:pPr/>
              <a:t>2022/3/3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4210-99C8-42B9-9F13-314922EC510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239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45E5-D892-480A-85B2-1CEBBE7A6E81}" type="datetimeFigureOut">
              <a:rPr kumimoji="1" lang="ja-JP" altLang="en-US" smtClean="0"/>
              <a:pPr/>
              <a:t>2022/3/3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4210-99C8-42B9-9F13-314922EC510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66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F45E5-D892-480A-85B2-1CEBBE7A6E81}" type="datetimeFigureOut">
              <a:rPr kumimoji="1" lang="ja-JP" altLang="en-US" smtClean="0"/>
              <a:pPr/>
              <a:t>2022/3/3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44210-99C8-42B9-9F13-314922EC510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821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C31ED38C-5B78-470D-A95B-60451CAF7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767" y="1438735"/>
            <a:ext cx="508918" cy="508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" name="図 204" descr="人, 男, 準備中, 民衆 が含まれている画像&#10;&#10;自動的に生成された説明">
            <a:extLst>
              <a:ext uri="{FF2B5EF4-FFF2-40B4-BE49-F238E27FC236}">
                <a16:creationId xmlns:a16="http://schemas.microsoft.com/office/drawing/2014/main" id="{2714A4F9-1AD0-439C-A88C-47126E37A4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478" y="1761861"/>
            <a:ext cx="1673049" cy="1219777"/>
          </a:xfrm>
          <a:prstGeom prst="rect">
            <a:avLst/>
          </a:prstGeom>
        </p:spPr>
      </p:pic>
      <p:pic>
        <p:nvPicPr>
          <p:cNvPr id="177" name="図 176">
            <a:extLst>
              <a:ext uri="{FF2B5EF4-FFF2-40B4-BE49-F238E27FC236}">
                <a16:creationId xmlns:a16="http://schemas.microsoft.com/office/drawing/2014/main" id="{8043AD4B-3167-4138-8EDB-59723651316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837" y="526289"/>
            <a:ext cx="1669268" cy="1251951"/>
          </a:xfrm>
          <a:prstGeom prst="rect">
            <a:avLst/>
          </a:prstGeom>
        </p:spPr>
      </p:pic>
      <p:sp>
        <p:nvSpPr>
          <p:cNvPr id="75" name="正方形/長方形 74"/>
          <p:cNvSpPr/>
          <p:nvPr/>
        </p:nvSpPr>
        <p:spPr>
          <a:xfrm>
            <a:off x="4643273" y="512936"/>
            <a:ext cx="4063516" cy="245987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674778" y="1953052"/>
            <a:ext cx="3902030" cy="111590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395536" y="1953052"/>
            <a:ext cx="359652" cy="11159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rIns="72000" rtlCol="0" anchor="t" anchorCtr="1"/>
          <a:lstStyle/>
          <a:p>
            <a:pPr algn="ctr"/>
            <a:r>
              <a:rPr kumimoji="1" lang="ja-JP" altLang="en-US" sz="1200" b="1" dirty="0"/>
              <a:t>募集求人</a:t>
            </a:r>
            <a:endParaRPr kumimoji="1" lang="en-US" altLang="ja-JP" sz="1200" b="1" dirty="0"/>
          </a:p>
          <a:p>
            <a:pPr algn="ctr"/>
            <a:endParaRPr kumimoji="1" lang="ja-JP" altLang="en-US" sz="11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729462" y="-27384"/>
            <a:ext cx="1694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企業紹介シート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6598155" y="48265"/>
            <a:ext cx="2115371" cy="40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検査・製造業務（金属塗装業）、製造補助、</a:t>
            </a:r>
            <a:r>
              <a:rPr lang="ja-JP" altLang="en-US" sz="1200" dirty="0"/>
              <a:t>総務人事</a:t>
            </a:r>
            <a:r>
              <a:rPr kumimoji="1" lang="ja-JP" altLang="en-US" sz="1200" dirty="0"/>
              <a:t>　</a:t>
            </a:r>
            <a:endParaRPr kumimoji="1" lang="en-US" altLang="ja-JP" sz="1200" dirty="0"/>
          </a:p>
        </p:txBody>
      </p:sp>
      <p:sp>
        <p:nvSpPr>
          <p:cNvPr id="160" name="正方形/長方形 159"/>
          <p:cNvSpPr/>
          <p:nvPr/>
        </p:nvSpPr>
        <p:spPr>
          <a:xfrm>
            <a:off x="674779" y="506967"/>
            <a:ext cx="3902029" cy="92334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正方形/長方形 161"/>
          <p:cNvSpPr/>
          <p:nvPr/>
        </p:nvSpPr>
        <p:spPr>
          <a:xfrm>
            <a:off x="395536" y="507038"/>
            <a:ext cx="359652" cy="9232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 anchorCtr="1"/>
          <a:lstStyle/>
          <a:p>
            <a:pPr algn="ctr"/>
            <a:r>
              <a:rPr kumimoji="1" lang="ja-JP" altLang="en-US" sz="1200" b="1" dirty="0"/>
              <a:t>会社名</a:t>
            </a:r>
            <a:endParaRPr kumimoji="1" lang="en-US" altLang="ja-JP" sz="1200" b="1" dirty="0"/>
          </a:p>
          <a:p>
            <a:pPr algn="ctr"/>
            <a:endParaRPr kumimoji="1" lang="ja-JP" altLang="en-US" sz="1100" dirty="0"/>
          </a:p>
        </p:txBody>
      </p:sp>
      <p:sp>
        <p:nvSpPr>
          <p:cNvPr id="201" name="正方形/長方形 200"/>
          <p:cNvSpPr/>
          <p:nvPr/>
        </p:nvSpPr>
        <p:spPr>
          <a:xfrm>
            <a:off x="513644" y="3253112"/>
            <a:ext cx="4061524" cy="3272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2" name="正方形/長方形 201"/>
          <p:cNvSpPr/>
          <p:nvPr/>
        </p:nvSpPr>
        <p:spPr>
          <a:xfrm>
            <a:off x="395536" y="3250567"/>
            <a:ext cx="360000" cy="32722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 anchorCtr="1"/>
          <a:lstStyle/>
          <a:p>
            <a:pPr algn="ctr"/>
            <a:endParaRPr kumimoji="1" lang="en-US" altLang="ja-JP" sz="1100" b="1" dirty="0"/>
          </a:p>
          <a:p>
            <a:pPr algn="ctr"/>
            <a:endParaRPr kumimoji="1" lang="ja-JP" altLang="en-US" sz="1100" dirty="0"/>
          </a:p>
        </p:txBody>
      </p:sp>
      <p:sp>
        <p:nvSpPr>
          <p:cNvPr id="204" name="テキスト ボックス 203"/>
          <p:cNvSpPr txBox="1"/>
          <p:nvPr/>
        </p:nvSpPr>
        <p:spPr>
          <a:xfrm>
            <a:off x="400472" y="4163655"/>
            <a:ext cx="369332" cy="1209561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</a:rPr>
              <a:t>アピールポイント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7CC25CE-8741-4A55-94A9-BEAB76E951ED}"/>
              </a:ext>
            </a:extLst>
          </p:cNvPr>
          <p:cNvSpPr/>
          <p:nvPr/>
        </p:nvSpPr>
        <p:spPr>
          <a:xfrm>
            <a:off x="1157740" y="1545730"/>
            <a:ext cx="21928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/>
              <a:t>http://www.top-k.co.jp/</a:t>
            </a:r>
            <a:endParaRPr lang="ja-JP" altLang="en-US" sz="1600" dirty="0"/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id="{B61709AA-F656-4ABD-88C2-4FFE5884EE1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411" y="764704"/>
            <a:ext cx="3142761" cy="737613"/>
          </a:xfrm>
          <a:prstGeom prst="rect">
            <a:avLst/>
          </a:prstGeom>
        </p:spPr>
      </p:pic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EFBBA5ED-136C-4447-9E41-D9B1FD6D10DF}"/>
              </a:ext>
            </a:extLst>
          </p:cNvPr>
          <p:cNvSpPr/>
          <p:nvPr/>
        </p:nvSpPr>
        <p:spPr>
          <a:xfrm>
            <a:off x="755188" y="3286725"/>
            <a:ext cx="38856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塗装業界において</a:t>
            </a:r>
            <a:r>
              <a:rPr lang="en-US" altLang="ja-JP" b="1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NO.1</a:t>
            </a:r>
            <a:r>
              <a:rPr lang="ja-JP" altLang="en-US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、</a:t>
            </a:r>
            <a:endParaRPr lang="en-US" altLang="ja-JP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lang="ja-JP" altLang="en-US" b="1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　　　　</a:t>
            </a:r>
            <a:r>
              <a:rPr lang="en-US" altLang="ja-JP" b="1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ONLY1</a:t>
            </a:r>
            <a:r>
              <a:rPr lang="ja-JP" altLang="en-US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企業を目指します</a:t>
            </a: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5CBD7EF5-45B4-468F-AF84-BE939E1777A4}"/>
              </a:ext>
            </a:extLst>
          </p:cNvPr>
          <p:cNvSpPr/>
          <p:nvPr/>
        </p:nvSpPr>
        <p:spPr>
          <a:xfrm>
            <a:off x="6948264" y="509041"/>
            <a:ext cx="1756459" cy="247683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070361B5-0B9E-4C3B-A6BF-09447A5793A2}"/>
              </a:ext>
            </a:extLst>
          </p:cNvPr>
          <p:cNvGrpSpPr/>
          <p:nvPr/>
        </p:nvGrpSpPr>
        <p:grpSpPr>
          <a:xfrm>
            <a:off x="4560575" y="476672"/>
            <a:ext cx="2510785" cy="2522560"/>
            <a:chOff x="4917058" y="3900538"/>
            <a:chExt cx="2387689" cy="2375158"/>
          </a:xfrm>
        </p:grpSpPr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64C65F17-A2C7-4855-8133-BA820F954176}"/>
                </a:ext>
              </a:extLst>
            </p:cNvPr>
            <p:cNvSpPr/>
            <p:nvPr/>
          </p:nvSpPr>
          <p:spPr>
            <a:xfrm>
              <a:off x="5008521" y="3933055"/>
              <a:ext cx="2268000" cy="232607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 27">
              <a:extLst>
                <a:ext uri="{FF2B5EF4-FFF2-40B4-BE49-F238E27FC236}">
                  <a16:creationId xmlns:a16="http://schemas.microsoft.com/office/drawing/2014/main" id="{20F643BE-27E0-4B42-B39F-CB347EB50B86}"/>
                </a:ext>
              </a:extLst>
            </p:cNvPr>
            <p:cNvSpPr/>
            <p:nvPr/>
          </p:nvSpPr>
          <p:spPr>
            <a:xfrm>
              <a:off x="5029200" y="5238750"/>
              <a:ext cx="1447800" cy="995363"/>
            </a:xfrm>
            <a:custGeom>
              <a:avLst/>
              <a:gdLst>
                <a:gd name="connsiteX0" fmla="*/ 0 w 1447800"/>
                <a:gd name="connsiteY0" fmla="*/ 0 h 995363"/>
                <a:gd name="connsiteX1" fmla="*/ 690563 w 1447800"/>
                <a:gd name="connsiteY1" fmla="*/ 171450 h 995363"/>
                <a:gd name="connsiteX2" fmla="*/ 819150 w 1447800"/>
                <a:gd name="connsiteY2" fmla="*/ 233363 h 995363"/>
                <a:gd name="connsiteX3" fmla="*/ 1081088 w 1447800"/>
                <a:gd name="connsiteY3" fmla="*/ 495300 h 995363"/>
                <a:gd name="connsiteX4" fmla="*/ 1447800 w 1447800"/>
                <a:gd name="connsiteY4" fmla="*/ 995363 h 995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7800" h="995363">
                  <a:moveTo>
                    <a:pt x="0" y="0"/>
                  </a:moveTo>
                  <a:lnTo>
                    <a:pt x="690563" y="171450"/>
                  </a:lnTo>
                  <a:cubicBezTo>
                    <a:pt x="827088" y="210344"/>
                    <a:pt x="754063" y="179388"/>
                    <a:pt x="819150" y="233363"/>
                  </a:cubicBezTo>
                  <a:cubicBezTo>
                    <a:pt x="884237" y="287338"/>
                    <a:pt x="976313" y="368300"/>
                    <a:pt x="1081088" y="495300"/>
                  </a:cubicBezTo>
                  <a:cubicBezTo>
                    <a:pt x="1185863" y="622300"/>
                    <a:pt x="1447800" y="995363"/>
                    <a:pt x="1447800" y="995363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 28">
              <a:extLst>
                <a:ext uri="{FF2B5EF4-FFF2-40B4-BE49-F238E27FC236}">
                  <a16:creationId xmlns:a16="http://schemas.microsoft.com/office/drawing/2014/main" id="{B445C99E-44A3-4688-8F85-9AC1D5F7B731}"/>
                </a:ext>
              </a:extLst>
            </p:cNvPr>
            <p:cNvSpPr/>
            <p:nvPr/>
          </p:nvSpPr>
          <p:spPr>
            <a:xfrm>
              <a:off x="5024437" y="5464276"/>
              <a:ext cx="1366838" cy="671513"/>
            </a:xfrm>
            <a:custGeom>
              <a:avLst/>
              <a:gdLst>
                <a:gd name="connsiteX0" fmla="*/ 0 w 1366838"/>
                <a:gd name="connsiteY0" fmla="*/ 0 h 671513"/>
                <a:gd name="connsiteX1" fmla="*/ 509588 w 1366838"/>
                <a:gd name="connsiteY1" fmla="*/ 95250 h 671513"/>
                <a:gd name="connsiteX2" fmla="*/ 747713 w 1366838"/>
                <a:gd name="connsiteY2" fmla="*/ 171450 h 671513"/>
                <a:gd name="connsiteX3" fmla="*/ 1100138 w 1366838"/>
                <a:gd name="connsiteY3" fmla="*/ 423863 h 671513"/>
                <a:gd name="connsiteX4" fmla="*/ 1366838 w 1366838"/>
                <a:gd name="connsiteY4" fmla="*/ 671513 h 671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838" h="671513">
                  <a:moveTo>
                    <a:pt x="0" y="0"/>
                  </a:moveTo>
                  <a:cubicBezTo>
                    <a:pt x="192484" y="33337"/>
                    <a:pt x="384969" y="66675"/>
                    <a:pt x="509588" y="95250"/>
                  </a:cubicBezTo>
                  <a:cubicBezTo>
                    <a:pt x="634207" y="123825"/>
                    <a:pt x="649288" y="116681"/>
                    <a:pt x="747713" y="171450"/>
                  </a:cubicBezTo>
                  <a:cubicBezTo>
                    <a:pt x="846138" y="226219"/>
                    <a:pt x="996951" y="340519"/>
                    <a:pt x="1100138" y="423863"/>
                  </a:cubicBezTo>
                  <a:cubicBezTo>
                    <a:pt x="1203326" y="507207"/>
                    <a:pt x="1285082" y="589360"/>
                    <a:pt x="1366838" y="671513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 30">
              <a:extLst>
                <a:ext uri="{FF2B5EF4-FFF2-40B4-BE49-F238E27FC236}">
                  <a16:creationId xmlns:a16="http://schemas.microsoft.com/office/drawing/2014/main" id="{836F7835-212C-43DE-BB72-504412FF6FA0}"/>
                </a:ext>
              </a:extLst>
            </p:cNvPr>
            <p:cNvSpPr/>
            <p:nvPr/>
          </p:nvSpPr>
          <p:spPr>
            <a:xfrm>
              <a:off x="6310313" y="5986463"/>
              <a:ext cx="104775" cy="233362"/>
            </a:xfrm>
            <a:custGeom>
              <a:avLst/>
              <a:gdLst>
                <a:gd name="connsiteX0" fmla="*/ 0 w 104775"/>
                <a:gd name="connsiteY0" fmla="*/ 233362 h 233362"/>
                <a:gd name="connsiteX1" fmla="*/ 104775 w 104775"/>
                <a:gd name="connsiteY1" fmla="*/ 0 h 233362"/>
                <a:gd name="connsiteX2" fmla="*/ 104775 w 104775"/>
                <a:gd name="connsiteY2" fmla="*/ 0 h 233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775" h="233362">
                  <a:moveTo>
                    <a:pt x="0" y="233362"/>
                  </a:moveTo>
                  <a:lnTo>
                    <a:pt x="104775" y="0"/>
                  </a:lnTo>
                  <a:lnTo>
                    <a:pt x="104775" y="0"/>
                  </a:lnTo>
                </a:path>
              </a:pathLst>
            </a:cu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 31">
              <a:extLst>
                <a:ext uri="{FF2B5EF4-FFF2-40B4-BE49-F238E27FC236}">
                  <a16:creationId xmlns:a16="http://schemas.microsoft.com/office/drawing/2014/main" id="{B4F34E2A-7258-40A7-A21A-05F3133169EE}"/>
                </a:ext>
              </a:extLst>
            </p:cNvPr>
            <p:cNvSpPr/>
            <p:nvPr/>
          </p:nvSpPr>
          <p:spPr>
            <a:xfrm>
              <a:off x="6510338" y="3943350"/>
              <a:ext cx="762000" cy="1271588"/>
            </a:xfrm>
            <a:custGeom>
              <a:avLst/>
              <a:gdLst>
                <a:gd name="connsiteX0" fmla="*/ 0 w 762000"/>
                <a:gd name="connsiteY0" fmla="*/ 0 h 1271588"/>
                <a:gd name="connsiteX1" fmla="*/ 57150 w 762000"/>
                <a:gd name="connsiteY1" fmla="*/ 57150 h 1271588"/>
                <a:gd name="connsiteX2" fmla="*/ 214312 w 762000"/>
                <a:gd name="connsiteY2" fmla="*/ 304800 h 1271588"/>
                <a:gd name="connsiteX3" fmla="*/ 514350 w 762000"/>
                <a:gd name="connsiteY3" fmla="*/ 795338 h 1271588"/>
                <a:gd name="connsiteX4" fmla="*/ 661987 w 762000"/>
                <a:gd name="connsiteY4" fmla="*/ 1057275 h 1271588"/>
                <a:gd name="connsiteX5" fmla="*/ 762000 w 762000"/>
                <a:gd name="connsiteY5" fmla="*/ 1271588 h 1271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2000" h="1271588">
                  <a:moveTo>
                    <a:pt x="0" y="0"/>
                  </a:moveTo>
                  <a:cubicBezTo>
                    <a:pt x="10715" y="3175"/>
                    <a:pt x="21431" y="6350"/>
                    <a:pt x="57150" y="57150"/>
                  </a:cubicBezTo>
                  <a:cubicBezTo>
                    <a:pt x="92869" y="107950"/>
                    <a:pt x="138112" y="181769"/>
                    <a:pt x="214312" y="304800"/>
                  </a:cubicBezTo>
                  <a:cubicBezTo>
                    <a:pt x="290512" y="427831"/>
                    <a:pt x="439738" y="669926"/>
                    <a:pt x="514350" y="795338"/>
                  </a:cubicBezTo>
                  <a:cubicBezTo>
                    <a:pt x="588962" y="920750"/>
                    <a:pt x="620712" y="977900"/>
                    <a:pt x="661987" y="1057275"/>
                  </a:cubicBezTo>
                  <a:cubicBezTo>
                    <a:pt x="703262" y="1136650"/>
                    <a:pt x="732631" y="1204119"/>
                    <a:pt x="762000" y="1271588"/>
                  </a:cubicBezTo>
                </a:path>
              </a:pathLst>
            </a:custGeom>
            <a:no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E04790C5-8B70-4751-B5CE-022C594FC2BB}"/>
                </a:ext>
              </a:extLst>
            </p:cNvPr>
            <p:cNvSpPr/>
            <p:nvPr/>
          </p:nvSpPr>
          <p:spPr>
            <a:xfrm rot="1453122">
              <a:off x="6415982" y="5817614"/>
              <a:ext cx="72000" cy="180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 35">
              <a:extLst>
                <a:ext uri="{FF2B5EF4-FFF2-40B4-BE49-F238E27FC236}">
                  <a16:creationId xmlns:a16="http://schemas.microsoft.com/office/drawing/2014/main" id="{26A97EC1-9E60-4AFA-A48B-B60C50096770}"/>
                </a:ext>
              </a:extLst>
            </p:cNvPr>
            <p:cNvSpPr/>
            <p:nvPr/>
          </p:nvSpPr>
          <p:spPr>
            <a:xfrm>
              <a:off x="5032626" y="5237749"/>
              <a:ext cx="1447800" cy="995363"/>
            </a:xfrm>
            <a:custGeom>
              <a:avLst/>
              <a:gdLst>
                <a:gd name="connsiteX0" fmla="*/ 0 w 1447800"/>
                <a:gd name="connsiteY0" fmla="*/ 0 h 995363"/>
                <a:gd name="connsiteX1" fmla="*/ 690563 w 1447800"/>
                <a:gd name="connsiteY1" fmla="*/ 171450 h 995363"/>
                <a:gd name="connsiteX2" fmla="*/ 819150 w 1447800"/>
                <a:gd name="connsiteY2" fmla="*/ 233363 h 995363"/>
                <a:gd name="connsiteX3" fmla="*/ 1081088 w 1447800"/>
                <a:gd name="connsiteY3" fmla="*/ 495300 h 995363"/>
                <a:gd name="connsiteX4" fmla="*/ 1447800 w 1447800"/>
                <a:gd name="connsiteY4" fmla="*/ 995363 h 995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7800" h="995363">
                  <a:moveTo>
                    <a:pt x="0" y="0"/>
                  </a:moveTo>
                  <a:lnTo>
                    <a:pt x="690563" y="171450"/>
                  </a:lnTo>
                  <a:cubicBezTo>
                    <a:pt x="827088" y="210344"/>
                    <a:pt x="754063" y="179388"/>
                    <a:pt x="819150" y="233363"/>
                  </a:cubicBezTo>
                  <a:cubicBezTo>
                    <a:pt x="884237" y="287338"/>
                    <a:pt x="976313" y="368300"/>
                    <a:pt x="1081088" y="495300"/>
                  </a:cubicBezTo>
                  <a:cubicBezTo>
                    <a:pt x="1185863" y="622300"/>
                    <a:pt x="1447800" y="995363"/>
                    <a:pt x="1447800" y="995363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 36">
              <a:extLst>
                <a:ext uri="{FF2B5EF4-FFF2-40B4-BE49-F238E27FC236}">
                  <a16:creationId xmlns:a16="http://schemas.microsoft.com/office/drawing/2014/main" id="{3991CB68-5FE2-4B6E-981F-F3AA0B58D657}"/>
                </a:ext>
              </a:extLst>
            </p:cNvPr>
            <p:cNvSpPr/>
            <p:nvPr/>
          </p:nvSpPr>
          <p:spPr>
            <a:xfrm>
              <a:off x="5029184" y="5462572"/>
              <a:ext cx="1366838" cy="671513"/>
            </a:xfrm>
            <a:custGeom>
              <a:avLst/>
              <a:gdLst>
                <a:gd name="connsiteX0" fmla="*/ 0 w 1366838"/>
                <a:gd name="connsiteY0" fmla="*/ 0 h 671513"/>
                <a:gd name="connsiteX1" fmla="*/ 509588 w 1366838"/>
                <a:gd name="connsiteY1" fmla="*/ 95250 h 671513"/>
                <a:gd name="connsiteX2" fmla="*/ 747713 w 1366838"/>
                <a:gd name="connsiteY2" fmla="*/ 171450 h 671513"/>
                <a:gd name="connsiteX3" fmla="*/ 1100138 w 1366838"/>
                <a:gd name="connsiteY3" fmla="*/ 423863 h 671513"/>
                <a:gd name="connsiteX4" fmla="*/ 1366838 w 1366838"/>
                <a:gd name="connsiteY4" fmla="*/ 671513 h 671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838" h="671513">
                  <a:moveTo>
                    <a:pt x="0" y="0"/>
                  </a:moveTo>
                  <a:cubicBezTo>
                    <a:pt x="192484" y="33337"/>
                    <a:pt x="384969" y="66675"/>
                    <a:pt x="509588" y="95250"/>
                  </a:cubicBezTo>
                  <a:cubicBezTo>
                    <a:pt x="634207" y="123825"/>
                    <a:pt x="649288" y="116681"/>
                    <a:pt x="747713" y="171450"/>
                  </a:cubicBezTo>
                  <a:cubicBezTo>
                    <a:pt x="846138" y="226219"/>
                    <a:pt x="996951" y="340519"/>
                    <a:pt x="1100138" y="423863"/>
                  </a:cubicBezTo>
                  <a:cubicBezTo>
                    <a:pt x="1203326" y="507207"/>
                    <a:pt x="1285082" y="589360"/>
                    <a:pt x="1366838" y="671513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 37">
              <a:extLst>
                <a:ext uri="{FF2B5EF4-FFF2-40B4-BE49-F238E27FC236}">
                  <a16:creationId xmlns:a16="http://schemas.microsoft.com/office/drawing/2014/main" id="{E040E19F-6842-46DD-B0FD-F0622CD39E78}"/>
                </a:ext>
              </a:extLst>
            </p:cNvPr>
            <p:cNvSpPr/>
            <p:nvPr/>
          </p:nvSpPr>
          <p:spPr>
            <a:xfrm>
              <a:off x="5019675" y="3929063"/>
              <a:ext cx="490538" cy="700087"/>
            </a:xfrm>
            <a:custGeom>
              <a:avLst/>
              <a:gdLst>
                <a:gd name="connsiteX0" fmla="*/ 490538 w 490538"/>
                <a:gd name="connsiteY0" fmla="*/ 0 h 700087"/>
                <a:gd name="connsiteX1" fmla="*/ 423863 w 490538"/>
                <a:gd name="connsiteY1" fmla="*/ 128587 h 700087"/>
                <a:gd name="connsiteX2" fmla="*/ 428625 w 490538"/>
                <a:gd name="connsiteY2" fmla="*/ 347662 h 700087"/>
                <a:gd name="connsiteX3" fmla="*/ 309563 w 490538"/>
                <a:gd name="connsiteY3" fmla="*/ 461962 h 700087"/>
                <a:gd name="connsiteX4" fmla="*/ 257175 w 490538"/>
                <a:gd name="connsiteY4" fmla="*/ 585787 h 700087"/>
                <a:gd name="connsiteX5" fmla="*/ 157163 w 490538"/>
                <a:gd name="connsiteY5" fmla="*/ 661987 h 700087"/>
                <a:gd name="connsiteX6" fmla="*/ 0 w 490538"/>
                <a:gd name="connsiteY6" fmla="*/ 700087 h 700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0538" h="700087">
                  <a:moveTo>
                    <a:pt x="490538" y="0"/>
                  </a:moveTo>
                  <a:cubicBezTo>
                    <a:pt x="462360" y="35321"/>
                    <a:pt x="434182" y="70643"/>
                    <a:pt x="423863" y="128587"/>
                  </a:cubicBezTo>
                  <a:cubicBezTo>
                    <a:pt x="413544" y="186531"/>
                    <a:pt x="447675" y="292100"/>
                    <a:pt x="428625" y="347662"/>
                  </a:cubicBezTo>
                  <a:cubicBezTo>
                    <a:pt x="409575" y="403225"/>
                    <a:pt x="338138" y="422275"/>
                    <a:pt x="309563" y="461962"/>
                  </a:cubicBezTo>
                  <a:cubicBezTo>
                    <a:pt x="280988" y="501650"/>
                    <a:pt x="282575" y="552450"/>
                    <a:pt x="257175" y="585787"/>
                  </a:cubicBezTo>
                  <a:cubicBezTo>
                    <a:pt x="231775" y="619124"/>
                    <a:pt x="200025" y="642937"/>
                    <a:pt x="157163" y="661987"/>
                  </a:cubicBezTo>
                  <a:cubicBezTo>
                    <a:pt x="114300" y="681037"/>
                    <a:pt x="57150" y="690562"/>
                    <a:pt x="0" y="700087"/>
                  </a:cubicBezTo>
                </a:path>
              </a:pathLst>
            </a:custGeom>
            <a:noFill/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 41">
              <a:extLst>
                <a:ext uri="{FF2B5EF4-FFF2-40B4-BE49-F238E27FC236}">
                  <a16:creationId xmlns:a16="http://schemas.microsoft.com/office/drawing/2014/main" id="{0A1D443D-DD2F-45CB-82A0-35B007B16E85}"/>
                </a:ext>
              </a:extLst>
            </p:cNvPr>
            <p:cNvSpPr/>
            <p:nvPr/>
          </p:nvSpPr>
          <p:spPr>
            <a:xfrm>
              <a:off x="5014913" y="4400352"/>
              <a:ext cx="976312" cy="171650"/>
            </a:xfrm>
            <a:custGeom>
              <a:avLst/>
              <a:gdLst>
                <a:gd name="connsiteX0" fmla="*/ 0 w 976312"/>
                <a:gd name="connsiteY0" fmla="*/ 198 h 171650"/>
                <a:gd name="connsiteX1" fmla="*/ 66675 w 976312"/>
                <a:gd name="connsiteY1" fmla="*/ 9723 h 171650"/>
                <a:gd name="connsiteX2" fmla="*/ 123825 w 976312"/>
                <a:gd name="connsiteY2" fmla="*/ 198 h 171650"/>
                <a:gd name="connsiteX3" fmla="*/ 157162 w 976312"/>
                <a:gd name="connsiteY3" fmla="*/ 4961 h 171650"/>
                <a:gd name="connsiteX4" fmla="*/ 190500 w 976312"/>
                <a:gd name="connsiteY4" fmla="*/ 24011 h 171650"/>
                <a:gd name="connsiteX5" fmla="*/ 290512 w 976312"/>
                <a:gd name="connsiteY5" fmla="*/ 147836 h 171650"/>
                <a:gd name="connsiteX6" fmla="*/ 319087 w 976312"/>
                <a:gd name="connsiteY6" fmla="*/ 171648 h 171650"/>
                <a:gd name="connsiteX7" fmla="*/ 976312 w 976312"/>
                <a:gd name="connsiteY7" fmla="*/ 157361 h 17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6312" h="171650">
                  <a:moveTo>
                    <a:pt x="0" y="198"/>
                  </a:moveTo>
                  <a:cubicBezTo>
                    <a:pt x="23019" y="4960"/>
                    <a:pt x="46038" y="9723"/>
                    <a:pt x="66675" y="9723"/>
                  </a:cubicBezTo>
                  <a:cubicBezTo>
                    <a:pt x="87312" y="9723"/>
                    <a:pt x="108744" y="992"/>
                    <a:pt x="123825" y="198"/>
                  </a:cubicBezTo>
                  <a:cubicBezTo>
                    <a:pt x="138906" y="-596"/>
                    <a:pt x="146050" y="992"/>
                    <a:pt x="157162" y="4961"/>
                  </a:cubicBezTo>
                  <a:cubicBezTo>
                    <a:pt x="168274" y="8930"/>
                    <a:pt x="168275" y="199"/>
                    <a:pt x="190500" y="24011"/>
                  </a:cubicBezTo>
                  <a:cubicBezTo>
                    <a:pt x="212725" y="47823"/>
                    <a:pt x="269081" y="123230"/>
                    <a:pt x="290512" y="147836"/>
                  </a:cubicBezTo>
                  <a:cubicBezTo>
                    <a:pt x="311943" y="172442"/>
                    <a:pt x="319087" y="171648"/>
                    <a:pt x="319087" y="171648"/>
                  </a:cubicBezTo>
                  <a:lnTo>
                    <a:pt x="976312" y="157361"/>
                  </a:lnTo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 44">
              <a:extLst>
                <a:ext uri="{FF2B5EF4-FFF2-40B4-BE49-F238E27FC236}">
                  <a16:creationId xmlns:a16="http://schemas.microsoft.com/office/drawing/2014/main" id="{9096E3BA-9F3F-4A14-8CBD-A691267E3A3E}"/>
                </a:ext>
              </a:extLst>
            </p:cNvPr>
            <p:cNvSpPr/>
            <p:nvPr/>
          </p:nvSpPr>
          <p:spPr>
            <a:xfrm>
              <a:off x="5643563" y="3967163"/>
              <a:ext cx="1423987" cy="1138237"/>
            </a:xfrm>
            <a:custGeom>
              <a:avLst/>
              <a:gdLst>
                <a:gd name="connsiteX0" fmla="*/ 0 w 1423987"/>
                <a:gd name="connsiteY0" fmla="*/ 0 h 1138237"/>
                <a:gd name="connsiteX1" fmla="*/ 157162 w 1423987"/>
                <a:gd name="connsiteY1" fmla="*/ 276225 h 1138237"/>
                <a:gd name="connsiteX2" fmla="*/ 290512 w 1423987"/>
                <a:gd name="connsiteY2" fmla="*/ 504825 h 1138237"/>
                <a:gd name="connsiteX3" fmla="*/ 471487 w 1423987"/>
                <a:gd name="connsiteY3" fmla="*/ 742950 h 1138237"/>
                <a:gd name="connsiteX4" fmla="*/ 552450 w 1423987"/>
                <a:gd name="connsiteY4" fmla="*/ 895350 h 1138237"/>
                <a:gd name="connsiteX5" fmla="*/ 638175 w 1423987"/>
                <a:gd name="connsiteY5" fmla="*/ 995362 h 1138237"/>
                <a:gd name="connsiteX6" fmla="*/ 757237 w 1423987"/>
                <a:gd name="connsiteY6" fmla="*/ 1076325 h 1138237"/>
                <a:gd name="connsiteX7" fmla="*/ 1076325 w 1423987"/>
                <a:gd name="connsiteY7" fmla="*/ 1109662 h 1138237"/>
                <a:gd name="connsiteX8" fmla="*/ 1423987 w 1423987"/>
                <a:gd name="connsiteY8" fmla="*/ 1138237 h 1138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23987" h="1138237">
                  <a:moveTo>
                    <a:pt x="0" y="0"/>
                  </a:moveTo>
                  <a:lnTo>
                    <a:pt x="157162" y="276225"/>
                  </a:lnTo>
                  <a:cubicBezTo>
                    <a:pt x="205581" y="360363"/>
                    <a:pt x="238125" y="427038"/>
                    <a:pt x="290512" y="504825"/>
                  </a:cubicBezTo>
                  <a:cubicBezTo>
                    <a:pt x="342900" y="582613"/>
                    <a:pt x="427831" y="677863"/>
                    <a:pt x="471487" y="742950"/>
                  </a:cubicBezTo>
                  <a:cubicBezTo>
                    <a:pt x="515143" y="808038"/>
                    <a:pt x="524669" y="853281"/>
                    <a:pt x="552450" y="895350"/>
                  </a:cubicBezTo>
                  <a:cubicBezTo>
                    <a:pt x="580231" y="937419"/>
                    <a:pt x="604044" y="965200"/>
                    <a:pt x="638175" y="995362"/>
                  </a:cubicBezTo>
                  <a:cubicBezTo>
                    <a:pt x="672306" y="1025524"/>
                    <a:pt x="684212" y="1057275"/>
                    <a:pt x="757237" y="1076325"/>
                  </a:cubicBezTo>
                  <a:cubicBezTo>
                    <a:pt x="830262" y="1095375"/>
                    <a:pt x="965200" y="1099343"/>
                    <a:pt x="1076325" y="1109662"/>
                  </a:cubicBezTo>
                  <a:cubicBezTo>
                    <a:pt x="1187450" y="1119981"/>
                    <a:pt x="1305718" y="1129109"/>
                    <a:pt x="1423987" y="1138237"/>
                  </a:cubicBezTo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 47">
              <a:extLst>
                <a:ext uri="{FF2B5EF4-FFF2-40B4-BE49-F238E27FC236}">
                  <a16:creationId xmlns:a16="http://schemas.microsoft.com/office/drawing/2014/main" id="{880EBE81-5C9F-4C0F-BF75-641C1529D305}"/>
                </a:ext>
              </a:extLst>
            </p:cNvPr>
            <p:cNvSpPr/>
            <p:nvPr/>
          </p:nvSpPr>
          <p:spPr>
            <a:xfrm>
              <a:off x="6400800" y="4581525"/>
              <a:ext cx="188492" cy="1531899"/>
            </a:xfrm>
            <a:custGeom>
              <a:avLst/>
              <a:gdLst>
                <a:gd name="connsiteX0" fmla="*/ 0 w 188492"/>
                <a:gd name="connsiteY0" fmla="*/ 0 h 1531899"/>
                <a:gd name="connsiteX1" fmla="*/ 128588 w 188492"/>
                <a:gd name="connsiteY1" fmla="*/ 171450 h 1531899"/>
                <a:gd name="connsiteX2" fmla="*/ 185738 w 188492"/>
                <a:gd name="connsiteY2" fmla="*/ 238125 h 1531899"/>
                <a:gd name="connsiteX3" fmla="*/ 176213 w 188492"/>
                <a:gd name="connsiteY3" fmla="*/ 304800 h 1531899"/>
                <a:gd name="connsiteX4" fmla="*/ 147638 w 188492"/>
                <a:gd name="connsiteY4" fmla="*/ 647700 h 1531899"/>
                <a:gd name="connsiteX5" fmla="*/ 152400 w 188492"/>
                <a:gd name="connsiteY5" fmla="*/ 962025 h 1531899"/>
                <a:gd name="connsiteX6" fmla="*/ 152400 w 188492"/>
                <a:gd name="connsiteY6" fmla="*/ 1223963 h 1531899"/>
                <a:gd name="connsiteX7" fmla="*/ 57150 w 188492"/>
                <a:gd name="connsiteY7" fmla="*/ 1500188 h 1531899"/>
                <a:gd name="connsiteX8" fmla="*/ 28575 w 188492"/>
                <a:gd name="connsiteY8" fmla="*/ 1514475 h 153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492" h="1531899">
                  <a:moveTo>
                    <a:pt x="0" y="0"/>
                  </a:moveTo>
                  <a:cubicBezTo>
                    <a:pt x="48816" y="65881"/>
                    <a:pt x="97632" y="131763"/>
                    <a:pt x="128588" y="171450"/>
                  </a:cubicBezTo>
                  <a:cubicBezTo>
                    <a:pt x="159544" y="211138"/>
                    <a:pt x="177801" y="215900"/>
                    <a:pt x="185738" y="238125"/>
                  </a:cubicBezTo>
                  <a:cubicBezTo>
                    <a:pt x="193676" y="260350"/>
                    <a:pt x="182563" y="236538"/>
                    <a:pt x="176213" y="304800"/>
                  </a:cubicBezTo>
                  <a:cubicBezTo>
                    <a:pt x="169863" y="373063"/>
                    <a:pt x="151607" y="538163"/>
                    <a:pt x="147638" y="647700"/>
                  </a:cubicBezTo>
                  <a:cubicBezTo>
                    <a:pt x="143669" y="757237"/>
                    <a:pt x="151606" y="865981"/>
                    <a:pt x="152400" y="962025"/>
                  </a:cubicBezTo>
                  <a:cubicBezTo>
                    <a:pt x="153194" y="1058069"/>
                    <a:pt x="168275" y="1134269"/>
                    <a:pt x="152400" y="1223963"/>
                  </a:cubicBezTo>
                  <a:cubicBezTo>
                    <a:pt x="136525" y="1313657"/>
                    <a:pt x="77787" y="1451769"/>
                    <a:pt x="57150" y="1500188"/>
                  </a:cubicBezTo>
                  <a:cubicBezTo>
                    <a:pt x="36513" y="1548607"/>
                    <a:pt x="32544" y="1531541"/>
                    <a:pt x="28575" y="1514475"/>
                  </a:cubicBezTo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 49">
              <a:extLst>
                <a:ext uri="{FF2B5EF4-FFF2-40B4-BE49-F238E27FC236}">
                  <a16:creationId xmlns:a16="http://schemas.microsoft.com/office/drawing/2014/main" id="{D715D07B-834A-4003-B700-DC0E6B243FA1}"/>
                </a:ext>
              </a:extLst>
            </p:cNvPr>
            <p:cNvSpPr/>
            <p:nvPr/>
          </p:nvSpPr>
          <p:spPr>
            <a:xfrm>
              <a:off x="6391275" y="4329113"/>
              <a:ext cx="352425" cy="276225"/>
            </a:xfrm>
            <a:custGeom>
              <a:avLst/>
              <a:gdLst>
                <a:gd name="connsiteX0" fmla="*/ 352425 w 352425"/>
                <a:gd name="connsiteY0" fmla="*/ 0 h 276225"/>
                <a:gd name="connsiteX1" fmla="*/ 0 w 352425"/>
                <a:gd name="connsiteY1" fmla="*/ 276225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2425" h="276225">
                  <a:moveTo>
                    <a:pt x="352425" y="0"/>
                  </a:moveTo>
                  <a:lnTo>
                    <a:pt x="0" y="276225"/>
                  </a:lnTo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 50">
              <a:extLst>
                <a:ext uri="{FF2B5EF4-FFF2-40B4-BE49-F238E27FC236}">
                  <a16:creationId xmlns:a16="http://schemas.microsoft.com/office/drawing/2014/main" id="{8EBF0022-1097-4D6E-BDA2-D1C4EFE7FB54}"/>
                </a:ext>
              </a:extLst>
            </p:cNvPr>
            <p:cNvSpPr/>
            <p:nvPr/>
          </p:nvSpPr>
          <p:spPr>
            <a:xfrm>
              <a:off x="6238406" y="3952875"/>
              <a:ext cx="186207" cy="661988"/>
            </a:xfrm>
            <a:custGeom>
              <a:avLst/>
              <a:gdLst>
                <a:gd name="connsiteX0" fmla="*/ 24282 w 186207"/>
                <a:gd name="connsiteY0" fmla="*/ 0 h 661988"/>
                <a:gd name="connsiteX1" fmla="*/ 469 w 186207"/>
                <a:gd name="connsiteY1" fmla="*/ 161925 h 661988"/>
                <a:gd name="connsiteX2" fmla="*/ 43332 w 186207"/>
                <a:gd name="connsiteY2" fmla="*/ 328613 h 661988"/>
                <a:gd name="connsiteX3" fmla="*/ 186207 w 186207"/>
                <a:gd name="connsiteY3" fmla="*/ 661988 h 661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6207" h="661988">
                  <a:moveTo>
                    <a:pt x="24282" y="0"/>
                  </a:moveTo>
                  <a:cubicBezTo>
                    <a:pt x="10788" y="53578"/>
                    <a:pt x="-2706" y="107156"/>
                    <a:pt x="469" y="161925"/>
                  </a:cubicBezTo>
                  <a:cubicBezTo>
                    <a:pt x="3644" y="216694"/>
                    <a:pt x="12376" y="245269"/>
                    <a:pt x="43332" y="328613"/>
                  </a:cubicBezTo>
                  <a:cubicBezTo>
                    <a:pt x="74288" y="411957"/>
                    <a:pt x="130247" y="536972"/>
                    <a:pt x="186207" y="661988"/>
                  </a:cubicBezTo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フリーフォーム 51">
              <a:extLst>
                <a:ext uri="{FF2B5EF4-FFF2-40B4-BE49-F238E27FC236}">
                  <a16:creationId xmlns:a16="http://schemas.microsoft.com/office/drawing/2014/main" id="{9C4C761B-93E5-44CD-B4FD-48C49592D3EF}"/>
                </a:ext>
              </a:extLst>
            </p:cNvPr>
            <p:cNvSpPr/>
            <p:nvPr/>
          </p:nvSpPr>
          <p:spPr>
            <a:xfrm>
              <a:off x="6586538" y="4700588"/>
              <a:ext cx="681037" cy="199319"/>
            </a:xfrm>
            <a:custGeom>
              <a:avLst/>
              <a:gdLst>
                <a:gd name="connsiteX0" fmla="*/ 681037 w 681037"/>
                <a:gd name="connsiteY0" fmla="*/ 0 h 199319"/>
                <a:gd name="connsiteX1" fmla="*/ 476250 w 681037"/>
                <a:gd name="connsiteY1" fmla="*/ 61912 h 199319"/>
                <a:gd name="connsiteX2" fmla="*/ 395287 w 681037"/>
                <a:gd name="connsiteY2" fmla="*/ 185737 h 199319"/>
                <a:gd name="connsiteX3" fmla="*/ 0 w 681037"/>
                <a:gd name="connsiteY3" fmla="*/ 190500 h 199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1037" h="199319">
                  <a:moveTo>
                    <a:pt x="681037" y="0"/>
                  </a:moveTo>
                  <a:cubicBezTo>
                    <a:pt x="602456" y="15478"/>
                    <a:pt x="523875" y="30956"/>
                    <a:pt x="476250" y="61912"/>
                  </a:cubicBezTo>
                  <a:cubicBezTo>
                    <a:pt x="428625" y="92868"/>
                    <a:pt x="474662" y="164306"/>
                    <a:pt x="395287" y="185737"/>
                  </a:cubicBezTo>
                  <a:cubicBezTo>
                    <a:pt x="315912" y="207168"/>
                    <a:pt x="157956" y="198834"/>
                    <a:pt x="0" y="190500"/>
                  </a:cubicBezTo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フリーフォーム 52">
              <a:extLst>
                <a:ext uri="{FF2B5EF4-FFF2-40B4-BE49-F238E27FC236}">
                  <a16:creationId xmlns:a16="http://schemas.microsoft.com/office/drawing/2014/main" id="{08CF4855-7873-49DD-8EB5-6249ABEF6E54}"/>
                </a:ext>
              </a:extLst>
            </p:cNvPr>
            <p:cNvSpPr/>
            <p:nvPr/>
          </p:nvSpPr>
          <p:spPr>
            <a:xfrm>
              <a:off x="6671660" y="4895850"/>
              <a:ext cx="86328" cy="1328738"/>
            </a:xfrm>
            <a:custGeom>
              <a:avLst/>
              <a:gdLst>
                <a:gd name="connsiteX0" fmla="*/ 43465 w 86328"/>
                <a:gd name="connsiteY0" fmla="*/ 0 h 1328738"/>
                <a:gd name="connsiteX1" fmla="*/ 603 w 86328"/>
                <a:gd name="connsiteY1" fmla="*/ 266700 h 1328738"/>
                <a:gd name="connsiteX2" fmla="*/ 19653 w 86328"/>
                <a:gd name="connsiteY2" fmla="*/ 490538 h 1328738"/>
                <a:gd name="connsiteX3" fmla="*/ 38703 w 86328"/>
                <a:gd name="connsiteY3" fmla="*/ 847725 h 1328738"/>
                <a:gd name="connsiteX4" fmla="*/ 86328 w 86328"/>
                <a:gd name="connsiteY4" fmla="*/ 1328738 h 1328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328" h="1328738">
                  <a:moveTo>
                    <a:pt x="43465" y="0"/>
                  </a:moveTo>
                  <a:cubicBezTo>
                    <a:pt x="24018" y="92472"/>
                    <a:pt x="4572" y="184944"/>
                    <a:pt x="603" y="266700"/>
                  </a:cubicBezTo>
                  <a:cubicBezTo>
                    <a:pt x="-3366" y="348456"/>
                    <a:pt x="13303" y="393701"/>
                    <a:pt x="19653" y="490538"/>
                  </a:cubicBezTo>
                  <a:cubicBezTo>
                    <a:pt x="26003" y="587375"/>
                    <a:pt x="27591" y="708025"/>
                    <a:pt x="38703" y="847725"/>
                  </a:cubicBezTo>
                  <a:cubicBezTo>
                    <a:pt x="49815" y="987425"/>
                    <a:pt x="68071" y="1158081"/>
                    <a:pt x="86328" y="1328738"/>
                  </a:cubicBezTo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フリーフォーム 53">
              <a:extLst>
                <a:ext uri="{FF2B5EF4-FFF2-40B4-BE49-F238E27FC236}">
                  <a16:creationId xmlns:a16="http://schemas.microsoft.com/office/drawing/2014/main" id="{98C691EF-F605-48A6-B9FC-24D70E8CAAAB}"/>
                </a:ext>
              </a:extLst>
            </p:cNvPr>
            <p:cNvSpPr/>
            <p:nvPr/>
          </p:nvSpPr>
          <p:spPr>
            <a:xfrm>
              <a:off x="5957888" y="5438615"/>
              <a:ext cx="1314450" cy="128748"/>
            </a:xfrm>
            <a:custGeom>
              <a:avLst/>
              <a:gdLst>
                <a:gd name="connsiteX0" fmla="*/ 1314450 w 1314450"/>
                <a:gd name="connsiteY0" fmla="*/ 52548 h 128748"/>
                <a:gd name="connsiteX1" fmla="*/ 1128712 w 1314450"/>
                <a:gd name="connsiteY1" fmla="*/ 160 h 128748"/>
                <a:gd name="connsiteX2" fmla="*/ 828675 w 1314450"/>
                <a:gd name="connsiteY2" fmla="*/ 38260 h 128748"/>
                <a:gd name="connsiteX3" fmla="*/ 609600 w 1314450"/>
                <a:gd name="connsiteY3" fmla="*/ 95410 h 128748"/>
                <a:gd name="connsiteX4" fmla="*/ 557212 w 1314450"/>
                <a:gd name="connsiteY4" fmla="*/ 119223 h 128748"/>
                <a:gd name="connsiteX5" fmla="*/ 152400 w 1314450"/>
                <a:gd name="connsiteY5" fmla="*/ 90648 h 128748"/>
                <a:gd name="connsiteX6" fmla="*/ 38100 w 1314450"/>
                <a:gd name="connsiteY6" fmla="*/ 100173 h 128748"/>
                <a:gd name="connsiteX7" fmla="*/ 0 w 1314450"/>
                <a:gd name="connsiteY7" fmla="*/ 109698 h 128748"/>
                <a:gd name="connsiteX8" fmla="*/ 0 w 1314450"/>
                <a:gd name="connsiteY8" fmla="*/ 109698 h 128748"/>
                <a:gd name="connsiteX9" fmla="*/ 4762 w 1314450"/>
                <a:gd name="connsiteY9" fmla="*/ 128748 h 128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4450" h="128748">
                  <a:moveTo>
                    <a:pt x="1314450" y="52548"/>
                  </a:moveTo>
                  <a:cubicBezTo>
                    <a:pt x="1262062" y="27544"/>
                    <a:pt x="1209674" y="2541"/>
                    <a:pt x="1128712" y="160"/>
                  </a:cubicBezTo>
                  <a:cubicBezTo>
                    <a:pt x="1047750" y="-2221"/>
                    <a:pt x="915194" y="22385"/>
                    <a:pt x="828675" y="38260"/>
                  </a:cubicBezTo>
                  <a:cubicBezTo>
                    <a:pt x="742156" y="54135"/>
                    <a:pt x="654844" y="81916"/>
                    <a:pt x="609600" y="95410"/>
                  </a:cubicBezTo>
                  <a:cubicBezTo>
                    <a:pt x="564356" y="108904"/>
                    <a:pt x="633412" y="120017"/>
                    <a:pt x="557212" y="119223"/>
                  </a:cubicBezTo>
                  <a:cubicBezTo>
                    <a:pt x="481012" y="118429"/>
                    <a:pt x="238919" y="93823"/>
                    <a:pt x="152400" y="90648"/>
                  </a:cubicBezTo>
                  <a:cubicBezTo>
                    <a:pt x="65881" y="87473"/>
                    <a:pt x="63500" y="96998"/>
                    <a:pt x="38100" y="100173"/>
                  </a:cubicBezTo>
                  <a:cubicBezTo>
                    <a:pt x="12700" y="103348"/>
                    <a:pt x="0" y="109698"/>
                    <a:pt x="0" y="109698"/>
                  </a:cubicBezTo>
                  <a:lnTo>
                    <a:pt x="0" y="109698"/>
                  </a:lnTo>
                  <a:lnTo>
                    <a:pt x="4762" y="128748"/>
                  </a:lnTo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フリーフォーム 54">
              <a:extLst>
                <a:ext uri="{FF2B5EF4-FFF2-40B4-BE49-F238E27FC236}">
                  <a16:creationId xmlns:a16="http://schemas.microsoft.com/office/drawing/2014/main" id="{EE52F370-9C09-4443-8504-A82C664A682D}"/>
                </a:ext>
              </a:extLst>
            </p:cNvPr>
            <p:cNvSpPr/>
            <p:nvPr/>
          </p:nvSpPr>
          <p:spPr>
            <a:xfrm>
              <a:off x="5829300" y="5557838"/>
              <a:ext cx="95250" cy="71437"/>
            </a:xfrm>
            <a:custGeom>
              <a:avLst/>
              <a:gdLst>
                <a:gd name="connsiteX0" fmla="*/ 95250 w 95250"/>
                <a:gd name="connsiteY0" fmla="*/ 0 h 71437"/>
                <a:gd name="connsiteX1" fmla="*/ 0 w 95250"/>
                <a:gd name="connsiteY1" fmla="*/ 71437 h 7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0" h="71437">
                  <a:moveTo>
                    <a:pt x="95250" y="0"/>
                  </a:moveTo>
                  <a:lnTo>
                    <a:pt x="0" y="71437"/>
                  </a:lnTo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フリーフォーム 55">
              <a:extLst>
                <a:ext uri="{FF2B5EF4-FFF2-40B4-BE49-F238E27FC236}">
                  <a16:creationId xmlns:a16="http://schemas.microsoft.com/office/drawing/2014/main" id="{99DDA174-4C6C-44D1-8547-C34958FC68B4}"/>
                </a:ext>
              </a:extLst>
            </p:cNvPr>
            <p:cNvSpPr/>
            <p:nvPr/>
          </p:nvSpPr>
          <p:spPr>
            <a:xfrm>
              <a:off x="6096000" y="4586288"/>
              <a:ext cx="314325" cy="938212"/>
            </a:xfrm>
            <a:custGeom>
              <a:avLst/>
              <a:gdLst>
                <a:gd name="connsiteX0" fmla="*/ 314325 w 314325"/>
                <a:gd name="connsiteY0" fmla="*/ 0 h 938212"/>
                <a:gd name="connsiteX1" fmla="*/ 152400 w 314325"/>
                <a:gd name="connsiteY1" fmla="*/ 171450 h 938212"/>
                <a:gd name="connsiteX2" fmla="*/ 38100 w 314325"/>
                <a:gd name="connsiteY2" fmla="*/ 361950 h 938212"/>
                <a:gd name="connsiteX3" fmla="*/ 14288 w 314325"/>
                <a:gd name="connsiteY3" fmla="*/ 633412 h 938212"/>
                <a:gd name="connsiteX4" fmla="*/ 0 w 314325"/>
                <a:gd name="connsiteY4" fmla="*/ 938212 h 938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325" h="938212">
                  <a:moveTo>
                    <a:pt x="314325" y="0"/>
                  </a:moveTo>
                  <a:cubicBezTo>
                    <a:pt x="256381" y="55562"/>
                    <a:pt x="198437" y="111125"/>
                    <a:pt x="152400" y="171450"/>
                  </a:cubicBezTo>
                  <a:cubicBezTo>
                    <a:pt x="106363" y="231775"/>
                    <a:pt x="61119" y="284956"/>
                    <a:pt x="38100" y="361950"/>
                  </a:cubicBezTo>
                  <a:cubicBezTo>
                    <a:pt x="15081" y="438944"/>
                    <a:pt x="20638" y="537368"/>
                    <a:pt x="14288" y="633412"/>
                  </a:cubicBezTo>
                  <a:cubicBezTo>
                    <a:pt x="7938" y="729456"/>
                    <a:pt x="3969" y="833834"/>
                    <a:pt x="0" y="938212"/>
                  </a:cubicBezTo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フリーフォーム 56">
              <a:extLst>
                <a:ext uri="{FF2B5EF4-FFF2-40B4-BE49-F238E27FC236}">
                  <a16:creationId xmlns:a16="http://schemas.microsoft.com/office/drawing/2014/main" id="{0FE373A4-E909-4588-BDF4-BA4C6377A833}"/>
                </a:ext>
              </a:extLst>
            </p:cNvPr>
            <p:cNvSpPr/>
            <p:nvPr/>
          </p:nvSpPr>
          <p:spPr>
            <a:xfrm>
              <a:off x="5643563" y="3943349"/>
              <a:ext cx="219075" cy="976315"/>
            </a:xfrm>
            <a:custGeom>
              <a:avLst/>
              <a:gdLst>
                <a:gd name="connsiteX0" fmla="*/ 219075 w 219075"/>
                <a:gd name="connsiteY0" fmla="*/ 0 h 947738"/>
                <a:gd name="connsiteX1" fmla="*/ 133350 w 219075"/>
                <a:gd name="connsiteY1" fmla="*/ 152400 h 947738"/>
                <a:gd name="connsiteX2" fmla="*/ 104775 w 219075"/>
                <a:gd name="connsiteY2" fmla="*/ 252413 h 947738"/>
                <a:gd name="connsiteX3" fmla="*/ 47625 w 219075"/>
                <a:gd name="connsiteY3" fmla="*/ 509588 h 947738"/>
                <a:gd name="connsiteX4" fmla="*/ 38100 w 219075"/>
                <a:gd name="connsiteY4" fmla="*/ 638175 h 947738"/>
                <a:gd name="connsiteX5" fmla="*/ 0 w 219075"/>
                <a:gd name="connsiteY5" fmla="*/ 947738 h 947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9075" h="947738">
                  <a:moveTo>
                    <a:pt x="219075" y="0"/>
                  </a:moveTo>
                  <a:cubicBezTo>
                    <a:pt x="185737" y="55165"/>
                    <a:pt x="152400" y="110331"/>
                    <a:pt x="133350" y="152400"/>
                  </a:cubicBezTo>
                  <a:cubicBezTo>
                    <a:pt x="114300" y="194469"/>
                    <a:pt x="119062" y="192882"/>
                    <a:pt x="104775" y="252413"/>
                  </a:cubicBezTo>
                  <a:cubicBezTo>
                    <a:pt x="90488" y="311944"/>
                    <a:pt x="58737" y="445294"/>
                    <a:pt x="47625" y="509588"/>
                  </a:cubicBezTo>
                  <a:cubicBezTo>
                    <a:pt x="36513" y="573882"/>
                    <a:pt x="46037" y="565150"/>
                    <a:pt x="38100" y="638175"/>
                  </a:cubicBezTo>
                  <a:cubicBezTo>
                    <a:pt x="30163" y="711200"/>
                    <a:pt x="6350" y="897732"/>
                    <a:pt x="0" y="947738"/>
                  </a:cubicBezTo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フリーフォーム 57">
              <a:extLst>
                <a:ext uri="{FF2B5EF4-FFF2-40B4-BE49-F238E27FC236}">
                  <a16:creationId xmlns:a16="http://schemas.microsoft.com/office/drawing/2014/main" id="{EF68DA81-D2B5-4848-9773-616684931E5C}"/>
                </a:ext>
              </a:extLst>
            </p:cNvPr>
            <p:cNvSpPr/>
            <p:nvPr/>
          </p:nvSpPr>
          <p:spPr>
            <a:xfrm>
              <a:off x="5067301" y="4919665"/>
              <a:ext cx="1158752" cy="14342"/>
            </a:xfrm>
            <a:custGeom>
              <a:avLst/>
              <a:gdLst>
                <a:gd name="connsiteX0" fmla="*/ 0 w 1158752"/>
                <a:gd name="connsiteY0" fmla="*/ 4762 h 14342"/>
                <a:gd name="connsiteX1" fmla="*/ 604838 w 1158752"/>
                <a:gd name="connsiteY1" fmla="*/ 0 h 14342"/>
                <a:gd name="connsiteX2" fmla="*/ 952500 w 1158752"/>
                <a:gd name="connsiteY2" fmla="*/ 4762 h 14342"/>
                <a:gd name="connsiteX3" fmla="*/ 1133475 w 1158752"/>
                <a:gd name="connsiteY3" fmla="*/ 14287 h 14342"/>
                <a:gd name="connsiteX4" fmla="*/ 1157288 w 1158752"/>
                <a:gd name="connsiteY4" fmla="*/ 0 h 14342"/>
                <a:gd name="connsiteX5" fmla="*/ 1157288 w 1158752"/>
                <a:gd name="connsiteY5" fmla="*/ 0 h 14342"/>
                <a:gd name="connsiteX6" fmla="*/ 1157288 w 1158752"/>
                <a:gd name="connsiteY6" fmla="*/ 0 h 14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8752" h="14342">
                  <a:moveTo>
                    <a:pt x="0" y="4762"/>
                  </a:moveTo>
                  <a:lnTo>
                    <a:pt x="604838" y="0"/>
                  </a:lnTo>
                  <a:cubicBezTo>
                    <a:pt x="763588" y="0"/>
                    <a:pt x="864394" y="2381"/>
                    <a:pt x="952500" y="4762"/>
                  </a:cubicBezTo>
                  <a:cubicBezTo>
                    <a:pt x="1040606" y="7143"/>
                    <a:pt x="1099344" y="15081"/>
                    <a:pt x="1133475" y="14287"/>
                  </a:cubicBezTo>
                  <a:cubicBezTo>
                    <a:pt x="1167606" y="13493"/>
                    <a:pt x="1157288" y="0"/>
                    <a:pt x="1157288" y="0"/>
                  </a:cubicBezTo>
                  <a:lnTo>
                    <a:pt x="1157288" y="0"/>
                  </a:lnTo>
                  <a:lnTo>
                    <a:pt x="1157288" y="0"/>
                  </a:lnTo>
                </a:path>
              </a:pathLst>
            </a:cu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フリーフォーム 58">
              <a:extLst>
                <a:ext uri="{FF2B5EF4-FFF2-40B4-BE49-F238E27FC236}">
                  <a16:creationId xmlns:a16="http://schemas.microsoft.com/office/drawing/2014/main" id="{6B51305A-B865-4257-BB35-2F9A1AF379E5}"/>
                </a:ext>
              </a:extLst>
            </p:cNvPr>
            <p:cNvSpPr/>
            <p:nvPr/>
          </p:nvSpPr>
          <p:spPr>
            <a:xfrm>
              <a:off x="5510213" y="5643563"/>
              <a:ext cx="280987" cy="34519"/>
            </a:xfrm>
            <a:custGeom>
              <a:avLst/>
              <a:gdLst>
                <a:gd name="connsiteX0" fmla="*/ 280987 w 280987"/>
                <a:gd name="connsiteY0" fmla="*/ 23812 h 34519"/>
                <a:gd name="connsiteX1" fmla="*/ 166687 w 280987"/>
                <a:gd name="connsiteY1" fmla="*/ 33337 h 34519"/>
                <a:gd name="connsiteX2" fmla="*/ 0 w 280987"/>
                <a:gd name="connsiteY2" fmla="*/ 0 h 34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0987" h="34519">
                  <a:moveTo>
                    <a:pt x="280987" y="23812"/>
                  </a:moveTo>
                  <a:cubicBezTo>
                    <a:pt x="247252" y="30559"/>
                    <a:pt x="213518" y="37306"/>
                    <a:pt x="166687" y="33337"/>
                  </a:cubicBezTo>
                  <a:cubicBezTo>
                    <a:pt x="119856" y="29368"/>
                    <a:pt x="59928" y="14684"/>
                    <a:pt x="0" y="0"/>
                  </a:cubicBezTo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フリーフォーム 59">
              <a:extLst>
                <a:ext uri="{FF2B5EF4-FFF2-40B4-BE49-F238E27FC236}">
                  <a16:creationId xmlns:a16="http://schemas.microsoft.com/office/drawing/2014/main" id="{BE26DD59-7E87-4C85-968F-5FC93C3DD095}"/>
                </a:ext>
              </a:extLst>
            </p:cNvPr>
            <p:cNvSpPr/>
            <p:nvPr/>
          </p:nvSpPr>
          <p:spPr>
            <a:xfrm>
              <a:off x="5689116" y="5681663"/>
              <a:ext cx="154472" cy="552450"/>
            </a:xfrm>
            <a:custGeom>
              <a:avLst/>
              <a:gdLst>
                <a:gd name="connsiteX0" fmla="*/ 11597 w 154472"/>
                <a:gd name="connsiteY0" fmla="*/ 0 h 552450"/>
                <a:gd name="connsiteX1" fmla="*/ 6834 w 154472"/>
                <a:gd name="connsiteY1" fmla="*/ 80962 h 552450"/>
                <a:gd name="connsiteX2" fmla="*/ 92559 w 154472"/>
                <a:gd name="connsiteY2" fmla="*/ 381000 h 552450"/>
                <a:gd name="connsiteX3" fmla="*/ 154472 w 154472"/>
                <a:gd name="connsiteY3" fmla="*/ 552450 h 552450"/>
                <a:gd name="connsiteX4" fmla="*/ 154472 w 154472"/>
                <a:gd name="connsiteY4" fmla="*/ 55245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472" h="552450">
                  <a:moveTo>
                    <a:pt x="11597" y="0"/>
                  </a:moveTo>
                  <a:cubicBezTo>
                    <a:pt x="2468" y="8731"/>
                    <a:pt x="-6660" y="17462"/>
                    <a:pt x="6834" y="80962"/>
                  </a:cubicBezTo>
                  <a:cubicBezTo>
                    <a:pt x="20328" y="144462"/>
                    <a:pt x="67953" y="302419"/>
                    <a:pt x="92559" y="381000"/>
                  </a:cubicBezTo>
                  <a:cubicBezTo>
                    <a:pt x="117165" y="459581"/>
                    <a:pt x="154472" y="552450"/>
                    <a:pt x="154472" y="552450"/>
                  </a:cubicBezTo>
                  <a:lnTo>
                    <a:pt x="154472" y="552450"/>
                  </a:lnTo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フリーフォーム 60">
              <a:extLst>
                <a:ext uri="{FF2B5EF4-FFF2-40B4-BE49-F238E27FC236}">
                  <a16:creationId xmlns:a16="http://schemas.microsoft.com/office/drawing/2014/main" id="{5AE7F077-8213-4BF8-B24D-CB64A11728C7}"/>
                </a:ext>
              </a:extLst>
            </p:cNvPr>
            <p:cNvSpPr/>
            <p:nvPr/>
          </p:nvSpPr>
          <p:spPr>
            <a:xfrm>
              <a:off x="6227059" y="5538788"/>
              <a:ext cx="130879" cy="414513"/>
            </a:xfrm>
            <a:custGeom>
              <a:avLst/>
              <a:gdLst>
                <a:gd name="connsiteX0" fmla="*/ 2291 w 130879"/>
                <a:gd name="connsiteY0" fmla="*/ 0 h 414513"/>
                <a:gd name="connsiteX1" fmla="*/ 2291 w 130879"/>
                <a:gd name="connsiteY1" fmla="*/ 128587 h 414513"/>
                <a:gd name="connsiteX2" fmla="*/ 26104 w 130879"/>
                <a:gd name="connsiteY2" fmla="*/ 266700 h 414513"/>
                <a:gd name="connsiteX3" fmla="*/ 116591 w 130879"/>
                <a:gd name="connsiteY3" fmla="*/ 376237 h 414513"/>
                <a:gd name="connsiteX4" fmla="*/ 126116 w 130879"/>
                <a:gd name="connsiteY4" fmla="*/ 409575 h 414513"/>
                <a:gd name="connsiteX5" fmla="*/ 111829 w 130879"/>
                <a:gd name="connsiteY5" fmla="*/ 414337 h 414513"/>
                <a:gd name="connsiteX6" fmla="*/ 130879 w 130879"/>
                <a:gd name="connsiteY6" fmla="*/ 409575 h 414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879" h="414513">
                  <a:moveTo>
                    <a:pt x="2291" y="0"/>
                  </a:moveTo>
                  <a:cubicBezTo>
                    <a:pt x="306" y="42068"/>
                    <a:pt x="-1678" y="84137"/>
                    <a:pt x="2291" y="128587"/>
                  </a:cubicBezTo>
                  <a:cubicBezTo>
                    <a:pt x="6260" y="173037"/>
                    <a:pt x="7054" y="225425"/>
                    <a:pt x="26104" y="266700"/>
                  </a:cubicBezTo>
                  <a:cubicBezTo>
                    <a:pt x="45154" y="307975"/>
                    <a:pt x="99922" y="352424"/>
                    <a:pt x="116591" y="376237"/>
                  </a:cubicBezTo>
                  <a:cubicBezTo>
                    <a:pt x="133260" y="400050"/>
                    <a:pt x="126910" y="403225"/>
                    <a:pt x="126116" y="409575"/>
                  </a:cubicBezTo>
                  <a:cubicBezTo>
                    <a:pt x="125322" y="415925"/>
                    <a:pt x="111035" y="414337"/>
                    <a:pt x="111829" y="414337"/>
                  </a:cubicBezTo>
                  <a:cubicBezTo>
                    <a:pt x="112623" y="414337"/>
                    <a:pt x="121751" y="411956"/>
                    <a:pt x="130879" y="409575"/>
                  </a:cubicBezTo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フリーフォーム 61">
              <a:extLst>
                <a:ext uri="{FF2B5EF4-FFF2-40B4-BE49-F238E27FC236}">
                  <a16:creationId xmlns:a16="http://schemas.microsoft.com/office/drawing/2014/main" id="{AEDAA93A-22DB-44F8-BB30-318F0C874789}"/>
                </a:ext>
              </a:extLst>
            </p:cNvPr>
            <p:cNvSpPr/>
            <p:nvPr/>
          </p:nvSpPr>
          <p:spPr>
            <a:xfrm>
              <a:off x="6362700" y="5562600"/>
              <a:ext cx="83532" cy="342900"/>
            </a:xfrm>
            <a:custGeom>
              <a:avLst/>
              <a:gdLst>
                <a:gd name="connsiteX0" fmla="*/ 76200 w 83532"/>
                <a:gd name="connsiteY0" fmla="*/ 0 h 342900"/>
                <a:gd name="connsiteX1" fmla="*/ 76200 w 83532"/>
                <a:gd name="connsiteY1" fmla="*/ 157163 h 342900"/>
                <a:gd name="connsiteX2" fmla="*/ 0 w 83532"/>
                <a:gd name="connsiteY2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532" h="342900">
                  <a:moveTo>
                    <a:pt x="76200" y="0"/>
                  </a:moveTo>
                  <a:cubicBezTo>
                    <a:pt x="82550" y="50006"/>
                    <a:pt x="88900" y="100013"/>
                    <a:pt x="76200" y="157163"/>
                  </a:cubicBezTo>
                  <a:cubicBezTo>
                    <a:pt x="63500" y="214313"/>
                    <a:pt x="31750" y="278606"/>
                    <a:pt x="0" y="342900"/>
                  </a:cubicBezTo>
                </a:path>
              </a:pathLst>
            </a:custGeom>
            <a:noFill/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直方体 75">
              <a:extLst>
                <a:ext uri="{FF2B5EF4-FFF2-40B4-BE49-F238E27FC236}">
                  <a16:creationId xmlns:a16="http://schemas.microsoft.com/office/drawing/2014/main" id="{4CE0D066-9CB2-4910-9C1D-7F84DAB6ECCF}"/>
                </a:ext>
              </a:extLst>
            </p:cNvPr>
            <p:cNvSpPr/>
            <p:nvPr/>
          </p:nvSpPr>
          <p:spPr>
            <a:xfrm>
              <a:off x="5829283" y="4144880"/>
              <a:ext cx="104775" cy="108025"/>
            </a:xfrm>
            <a:prstGeom prst="cub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フリーフォーム 63">
              <a:extLst>
                <a:ext uri="{FF2B5EF4-FFF2-40B4-BE49-F238E27FC236}">
                  <a16:creationId xmlns:a16="http://schemas.microsoft.com/office/drawing/2014/main" id="{65E0EF2E-3E40-4C74-A02E-9E4B87DAFD2B}"/>
                </a:ext>
              </a:extLst>
            </p:cNvPr>
            <p:cNvSpPr/>
            <p:nvPr/>
          </p:nvSpPr>
          <p:spPr>
            <a:xfrm rot="10800000">
              <a:off x="6534563" y="4059643"/>
              <a:ext cx="252000" cy="180000"/>
            </a:xfrm>
            <a:custGeom>
              <a:avLst/>
              <a:gdLst>
                <a:gd name="connsiteX0" fmla="*/ 0 w 936104"/>
                <a:gd name="connsiteY0" fmla="*/ 720080 h 720080"/>
                <a:gd name="connsiteX1" fmla="*/ 468052 w 936104"/>
                <a:gd name="connsiteY1" fmla="*/ 0 h 720080"/>
                <a:gd name="connsiteX2" fmla="*/ 936104 w 936104"/>
                <a:gd name="connsiteY2" fmla="*/ 720080 h 720080"/>
                <a:gd name="connsiteX3" fmla="*/ 0 w 936104"/>
                <a:gd name="connsiteY3" fmla="*/ 720080 h 720080"/>
                <a:gd name="connsiteX0" fmla="*/ 0 w 936104"/>
                <a:gd name="connsiteY0" fmla="*/ 720080 h 840093"/>
                <a:gd name="connsiteX1" fmla="*/ 468052 w 936104"/>
                <a:gd name="connsiteY1" fmla="*/ 0 h 840093"/>
                <a:gd name="connsiteX2" fmla="*/ 936104 w 936104"/>
                <a:gd name="connsiteY2" fmla="*/ 720080 h 840093"/>
                <a:gd name="connsiteX3" fmla="*/ 0 w 936104"/>
                <a:gd name="connsiteY3" fmla="*/ 720080 h 840093"/>
                <a:gd name="connsiteX0" fmla="*/ 0 w 1014113"/>
                <a:gd name="connsiteY0" fmla="*/ 720080 h 840093"/>
                <a:gd name="connsiteX1" fmla="*/ 468052 w 1014113"/>
                <a:gd name="connsiteY1" fmla="*/ 0 h 840093"/>
                <a:gd name="connsiteX2" fmla="*/ 936104 w 1014113"/>
                <a:gd name="connsiteY2" fmla="*/ 720080 h 840093"/>
                <a:gd name="connsiteX3" fmla="*/ 0 w 1014113"/>
                <a:gd name="connsiteY3" fmla="*/ 720080 h 840093"/>
                <a:gd name="connsiteX0" fmla="*/ 78009 w 1092122"/>
                <a:gd name="connsiteY0" fmla="*/ 720080 h 840093"/>
                <a:gd name="connsiteX1" fmla="*/ 546061 w 1092122"/>
                <a:gd name="connsiteY1" fmla="*/ 0 h 840093"/>
                <a:gd name="connsiteX2" fmla="*/ 1014113 w 1092122"/>
                <a:gd name="connsiteY2" fmla="*/ 720080 h 840093"/>
                <a:gd name="connsiteX3" fmla="*/ 78009 w 1092122"/>
                <a:gd name="connsiteY3" fmla="*/ 720080 h 840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2122" h="840093">
                  <a:moveTo>
                    <a:pt x="78009" y="720080"/>
                  </a:moveTo>
                  <a:cubicBezTo>
                    <a:pt x="0" y="600067"/>
                    <a:pt x="390044" y="0"/>
                    <a:pt x="546061" y="0"/>
                  </a:cubicBezTo>
                  <a:cubicBezTo>
                    <a:pt x="702078" y="0"/>
                    <a:pt x="1092122" y="600067"/>
                    <a:pt x="1014113" y="720080"/>
                  </a:cubicBezTo>
                  <a:cubicBezTo>
                    <a:pt x="936104" y="840093"/>
                    <a:pt x="156018" y="840093"/>
                    <a:pt x="78009" y="72008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dirty="0"/>
            </a:p>
          </p:txBody>
        </p:sp>
        <p:sp>
          <p:nvSpPr>
            <p:cNvPr id="78" name="テキスト ボックス 77">
              <a:extLst>
                <a:ext uri="{FF2B5EF4-FFF2-40B4-BE49-F238E27FC236}">
                  <a16:creationId xmlns:a16="http://schemas.microsoft.com/office/drawing/2014/main" id="{6BBA45BD-A144-4B9C-8E4F-CC0D1B636396}"/>
                </a:ext>
              </a:extLst>
            </p:cNvPr>
            <p:cNvSpPr txBox="1"/>
            <p:nvPr/>
          </p:nvSpPr>
          <p:spPr>
            <a:xfrm>
              <a:off x="6481069" y="4012193"/>
              <a:ext cx="6480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900" b="1" dirty="0">
                  <a:solidFill>
                    <a:schemeClr val="bg1"/>
                  </a:solidFill>
                </a:rPr>
                <a:t>254</a:t>
              </a:r>
              <a:endParaRPr kumimoji="1" lang="ja-JP" altLang="en-US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79" name="六角形 78">
              <a:extLst>
                <a:ext uri="{FF2B5EF4-FFF2-40B4-BE49-F238E27FC236}">
                  <a16:creationId xmlns:a16="http://schemas.microsoft.com/office/drawing/2014/main" id="{9FF70D0F-06DA-423E-8E93-33A0813FC8EB}"/>
                </a:ext>
              </a:extLst>
            </p:cNvPr>
            <p:cNvSpPr/>
            <p:nvPr/>
          </p:nvSpPr>
          <p:spPr>
            <a:xfrm>
              <a:off x="5613756" y="5748308"/>
              <a:ext cx="216000" cy="108000"/>
            </a:xfrm>
            <a:prstGeom prst="hexagon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2192B312-6349-4712-983F-BF7ECE6A554B}"/>
                </a:ext>
              </a:extLst>
            </p:cNvPr>
            <p:cNvSpPr txBox="1"/>
            <p:nvPr/>
          </p:nvSpPr>
          <p:spPr>
            <a:xfrm>
              <a:off x="5536385" y="5686892"/>
              <a:ext cx="432048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900" b="1" dirty="0">
                  <a:solidFill>
                    <a:schemeClr val="bg1"/>
                  </a:solidFill>
                </a:rPr>
                <a:t>160</a:t>
              </a:r>
              <a:endParaRPr kumimoji="1" lang="ja-JP" altLang="en-US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81" name="フリーフォーム 67">
              <a:extLst>
                <a:ext uri="{FF2B5EF4-FFF2-40B4-BE49-F238E27FC236}">
                  <a16:creationId xmlns:a16="http://schemas.microsoft.com/office/drawing/2014/main" id="{F1A6A5C9-340A-4BA3-B1FC-E467C722D6F7}"/>
                </a:ext>
              </a:extLst>
            </p:cNvPr>
            <p:cNvSpPr/>
            <p:nvPr/>
          </p:nvSpPr>
          <p:spPr>
            <a:xfrm>
              <a:off x="6176963" y="5548313"/>
              <a:ext cx="142875" cy="214312"/>
            </a:xfrm>
            <a:custGeom>
              <a:avLst/>
              <a:gdLst>
                <a:gd name="connsiteX0" fmla="*/ 142875 w 142875"/>
                <a:gd name="connsiteY0" fmla="*/ 0 h 214312"/>
                <a:gd name="connsiteX1" fmla="*/ 104775 w 142875"/>
                <a:gd name="connsiteY1" fmla="*/ 100012 h 214312"/>
                <a:gd name="connsiteX2" fmla="*/ 0 w 142875"/>
                <a:gd name="connsiteY2" fmla="*/ 214312 h 214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2875" h="214312">
                  <a:moveTo>
                    <a:pt x="142875" y="0"/>
                  </a:moveTo>
                  <a:cubicBezTo>
                    <a:pt x="135731" y="32146"/>
                    <a:pt x="128587" y="64293"/>
                    <a:pt x="104775" y="100012"/>
                  </a:cubicBezTo>
                  <a:cubicBezTo>
                    <a:pt x="80963" y="135731"/>
                    <a:pt x="40481" y="175021"/>
                    <a:pt x="0" y="214312"/>
                  </a:cubicBezTo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六角形 81">
              <a:extLst>
                <a:ext uri="{FF2B5EF4-FFF2-40B4-BE49-F238E27FC236}">
                  <a16:creationId xmlns:a16="http://schemas.microsoft.com/office/drawing/2014/main" id="{6BC8B04C-30A8-4622-9841-9B1116CD824B}"/>
                </a:ext>
              </a:extLst>
            </p:cNvPr>
            <p:cNvSpPr/>
            <p:nvPr/>
          </p:nvSpPr>
          <p:spPr>
            <a:xfrm>
              <a:off x="6177345" y="4951213"/>
              <a:ext cx="180000" cy="108000"/>
            </a:xfrm>
            <a:prstGeom prst="hexagon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フリーフォーム 69">
              <a:extLst>
                <a:ext uri="{FF2B5EF4-FFF2-40B4-BE49-F238E27FC236}">
                  <a16:creationId xmlns:a16="http://schemas.microsoft.com/office/drawing/2014/main" id="{F617C8D5-A1D4-4544-B20F-61C1D8958691}"/>
                </a:ext>
              </a:extLst>
            </p:cNvPr>
            <p:cNvSpPr/>
            <p:nvPr/>
          </p:nvSpPr>
          <p:spPr>
            <a:xfrm>
              <a:off x="5032626" y="5251475"/>
              <a:ext cx="1447800" cy="995363"/>
            </a:xfrm>
            <a:custGeom>
              <a:avLst/>
              <a:gdLst>
                <a:gd name="connsiteX0" fmla="*/ 0 w 1447800"/>
                <a:gd name="connsiteY0" fmla="*/ 0 h 995363"/>
                <a:gd name="connsiteX1" fmla="*/ 690563 w 1447800"/>
                <a:gd name="connsiteY1" fmla="*/ 171450 h 995363"/>
                <a:gd name="connsiteX2" fmla="*/ 819150 w 1447800"/>
                <a:gd name="connsiteY2" fmla="*/ 233363 h 995363"/>
                <a:gd name="connsiteX3" fmla="*/ 1081088 w 1447800"/>
                <a:gd name="connsiteY3" fmla="*/ 495300 h 995363"/>
                <a:gd name="connsiteX4" fmla="*/ 1447800 w 1447800"/>
                <a:gd name="connsiteY4" fmla="*/ 995363 h 995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7800" h="995363">
                  <a:moveTo>
                    <a:pt x="0" y="0"/>
                  </a:moveTo>
                  <a:lnTo>
                    <a:pt x="690563" y="171450"/>
                  </a:lnTo>
                  <a:cubicBezTo>
                    <a:pt x="827088" y="210344"/>
                    <a:pt x="754063" y="179388"/>
                    <a:pt x="819150" y="233363"/>
                  </a:cubicBezTo>
                  <a:cubicBezTo>
                    <a:pt x="884237" y="287338"/>
                    <a:pt x="976313" y="368300"/>
                    <a:pt x="1081088" y="495300"/>
                  </a:cubicBezTo>
                  <a:cubicBezTo>
                    <a:pt x="1185863" y="622300"/>
                    <a:pt x="1447800" y="995363"/>
                    <a:pt x="1447800" y="995363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フリーフォーム 70">
              <a:extLst>
                <a:ext uri="{FF2B5EF4-FFF2-40B4-BE49-F238E27FC236}">
                  <a16:creationId xmlns:a16="http://schemas.microsoft.com/office/drawing/2014/main" id="{AE8EAAAA-803D-4D40-90A1-F64B7DE84937}"/>
                </a:ext>
              </a:extLst>
            </p:cNvPr>
            <p:cNvSpPr/>
            <p:nvPr/>
          </p:nvSpPr>
          <p:spPr>
            <a:xfrm>
              <a:off x="5037357" y="5223428"/>
              <a:ext cx="1447800" cy="995363"/>
            </a:xfrm>
            <a:custGeom>
              <a:avLst/>
              <a:gdLst>
                <a:gd name="connsiteX0" fmla="*/ 0 w 1447800"/>
                <a:gd name="connsiteY0" fmla="*/ 0 h 995363"/>
                <a:gd name="connsiteX1" fmla="*/ 690563 w 1447800"/>
                <a:gd name="connsiteY1" fmla="*/ 171450 h 995363"/>
                <a:gd name="connsiteX2" fmla="*/ 819150 w 1447800"/>
                <a:gd name="connsiteY2" fmla="*/ 233363 h 995363"/>
                <a:gd name="connsiteX3" fmla="*/ 1081088 w 1447800"/>
                <a:gd name="connsiteY3" fmla="*/ 495300 h 995363"/>
                <a:gd name="connsiteX4" fmla="*/ 1447800 w 1447800"/>
                <a:gd name="connsiteY4" fmla="*/ 995363 h 995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7800" h="995363">
                  <a:moveTo>
                    <a:pt x="0" y="0"/>
                  </a:moveTo>
                  <a:lnTo>
                    <a:pt x="690563" y="171450"/>
                  </a:lnTo>
                  <a:cubicBezTo>
                    <a:pt x="827088" y="210344"/>
                    <a:pt x="754063" y="179388"/>
                    <a:pt x="819150" y="233363"/>
                  </a:cubicBezTo>
                  <a:cubicBezTo>
                    <a:pt x="884237" y="287338"/>
                    <a:pt x="976313" y="368300"/>
                    <a:pt x="1081088" y="495300"/>
                  </a:cubicBezTo>
                  <a:cubicBezTo>
                    <a:pt x="1185863" y="622300"/>
                    <a:pt x="1447800" y="995363"/>
                    <a:pt x="1447800" y="995363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正方形/長方形 84">
              <a:extLst>
                <a:ext uri="{FF2B5EF4-FFF2-40B4-BE49-F238E27FC236}">
                  <a16:creationId xmlns:a16="http://schemas.microsoft.com/office/drawing/2014/main" id="{96C5CE58-FE11-486E-BE4B-938262043383}"/>
                </a:ext>
              </a:extLst>
            </p:cNvPr>
            <p:cNvSpPr/>
            <p:nvPr/>
          </p:nvSpPr>
          <p:spPr>
            <a:xfrm rot="19166489">
              <a:off x="6270083" y="5883292"/>
              <a:ext cx="72000" cy="180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フリーフォーム 72">
              <a:extLst>
                <a:ext uri="{FF2B5EF4-FFF2-40B4-BE49-F238E27FC236}">
                  <a16:creationId xmlns:a16="http://schemas.microsoft.com/office/drawing/2014/main" id="{0B7CA1A7-379A-4449-91D8-16854A3ED324}"/>
                </a:ext>
              </a:extLst>
            </p:cNvPr>
            <p:cNvSpPr/>
            <p:nvPr/>
          </p:nvSpPr>
          <p:spPr>
            <a:xfrm>
              <a:off x="5022026" y="5476845"/>
              <a:ext cx="1366838" cy="671513"/>
            </a:xfrm>
            <a:custGeom>
              <a:avLst/>
              <a:gdLst>
                <a:gd name="connsiteX0" fmla="*/ 0 w 1366838"/>
                <a:gd name="connsiteY0" fmla="*/ 0 h 671513"/>
                <a:gd name="connsiteX1" fmla="*/ 509588 w 1366838"/>
                <a:gd name="connsiteY1" fmla="*/ 95250 h 671513"/>
                <a:gd name="connsiteX2" fmla="*/ 747713 w 1366838"/>
                <a:gd name="connsiteY2" fmla="*/ 171450 h 671513"/>
                <a:gd name="connsiteX3" fmla="*/ 1100138 w 1366838"/>
                <a:gd name="connsiteY3" fmla="*/ 423863 h 671513"/>
                <a:gd name="connsiteX4" fmla="*/ 1366838 w 1366838"/>
                <a:gd name="connsiteY4" fmla="*/ 671513 h 671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838" h="671513">
                  <a:moveTo>
                    <a:pt x="0" y="0"/>
                  </a:moveTo>
                  <a:cubicBezTo>
                    <a:pt x="192484" y="33337"/>
                    <a:pt x="384969" y="66675"/>
                    <a:pt x="509588" y="95250"/>
                  </a:cubicBezTo>
                  <a:cubicBezTo>
                    <a:pt x="634207" y="123825"/>
                    <a:pt x="649288" y="116681"/>
                    <a:pt x="747713" y="171450"/>
                  </a:cubicBezTo>
                  <a:cubicBezTo>
                    <a:pt x="846138" y="226219"/>
                    <a:pt x="996951" y="340519"/>
                    <a:pt x="1100138" y="423863"/>
                  </a:cubicBezTo>
                  <a:cubicBezTo>
                    <a:pt x="1203326" y="507207"/>
                    <a:pt x="1285082" y="589360"/>
                    <a:pt x="1366838" y="671513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フリーフォーム 73">
              <a:extLst>
                <a:ext uri="{FF2B5EF4-FFF2-40B4-BE49-F238E27FC236}">
                  <a16:creationId xmlns:a16="http://schemas.microsoft.com/office/drawing/2014/main" id="{411EBFDD-8165-40FC-AC00-7747DC6F90C1}"/>
                </a:ext>
              </a:extLst>
            </p:cNvPr>
            <p:cNvSpPr/>
            <p:nvPr/>
          </p:nvSpPr>
          <p:spPr>
            <a:xfrm>
              <a:off x="5023100" y="5449424"/>
              <a:ext cx="1366838" cy="671513"/>
            </a:xfrm>
            <a:custGeom>
              <a:avLst/>
              <a:gdLst>
                <a:gd name="connsiteX0" fmla="*/ 0 w 1366838"/>
                <a:gd name="connsiteY0" fmla="*/ 0 h 671513"/>
                <a:gd name="connsiteX1" fmla="*/ 509588 w 1366838"/>
                <a:gd name="connsiteY1" fmla="*/ 95250 h 671513"/>
                <a:gd name="connsiteX2" fmla="*/ 747713 w 1366838"/>
                <a:gd name="connsiteY2" fmla="*/ 171450 h 671513"/>
                <a:gd name="connsiteX3" fmla="*/ 1100138 w 1366838"/>
                <a:gd name="connsiteY3" fmla="*/ 423863 h 671513"/>
                <a:gd name="connsiteX4" fmla="*/ 1366838 w 1366838"/>
                <a:gd name="connsiteY4" fmla="*/ 671513 h 671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838" h="671513">
                  <a:moveTo>
                    <a:pt x="0" y="0"/>
                  </a:moveTo>
                  <a:cubicBezTo>
                    <a:pt x="192484" y="33337"/>
                    <a:pt x="384969" y="66675"/>
                    <a:pt x="509588" y="95250"/>
                  </a:cubicBezTo>
                  <a:cubicBezTo>
                    <a:pt x="634207" y="123825"/>
                    <a:pt x="649288" y="116681"/>
                    <a:pt x="747713" y="171450"/>
                  </a:cubicBezTo>
                  <a:cubicBezTo>
                    <a:pt x="846138" y="226219"/>
                    <a:pt x="996951" y="340519"/>
                    <a:pt x="1100138" y="423863"/>
                  </a:cubicBezTo>
                  <a:cubicBezTo>
                    <a:pt x="1203326" y="507207"/>
                    <a:pt x="1285082" y="589360"/>
                    <a:pt x="1366838" y="671513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テキスト ボックス 87">
              <a:extLst>
                <a:ext uri="{FF2B5EF4-FFF2-40B4-BE49-F238E27FC236}">
                  <a16:creationId xmlns:a16="http://schemas.microsoft.com/office/drawing/2014/main" id="{0C8ECA98-EAB6-4716-8A06-28FB54D9665C}"/>
                </a:ext>
              </a:extLst>
            </p:cNvPr>
            <p:cNvSpPr txBox="1"/>
            <p:nvPr/>
          </p:nvSpPr>
          <p:spPr>
            <a:xfrm>
              <a:off x="6117228" y="4890122"/>
              <a:ext cx="36004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900" b="1" dirty="0">
                  <a:solidFill>
                    <a:schemeClr val="bg1"/>
                  </a:solidFill>
                </a:rPr>
                <a:t>39</a:t>
              </a:r>
              <a:endParaRPr kumimoji="1" lang="ja-JP" altLang="en-US" sz="900" b="1" dirty="0">
                <a:solidFill>
                  <a:schemeClr val="bg1"/>
                </a:solidFill>
              </a:endParaRPr>
            </a:p>
          </p:txBody>
        </p:sp>
        <p:grpSp>
          <p:nvGrpSpPr>
            <p:cNvPr id="89" name="グループ化 88">
              <a:extLst>
                <a:ext uri="{FF2B5EF4-FFF2-40B4-BE49-F238E27FC236}">
                  <a16:creationId xmlns:a16="http://schemas.microsoft.com/office/drawing/2014/main" id="{61E46CD4-AF7B-40F8-815E-4F9487EDE5F7}"/>
                </a:ext>
              </a:extLst>
            </p:cNvPr>
            <p:cNvGrpSpPr/>
            <p:nvPr/>
          </p:nvGrpSpPr>
          <p:grpSpPr>
            <a:xfrm>
              <a:off x="5892225" y="4518876"/>
              <a:ext cx="198000" cy="90000"/>
              <a:chOff x="3779912" y="5085184"/>
              <a:chExt cx="198000" cy="90000"/>
            </a:xfrm>
          </p:grpSpPr>
          <p:sp>
            <p:nvSpPr>
              <p:cNvPr id="172" name="角丸四角形 155">
                <a:extLst>
                  <a:ext uri="{FF2B5EF4-FFF2-40B4-BE49-F238E27FC236}">
                    <a16:creationId xmlns:a16="http://schemas.microsoft.com/office/drawing/2014/main" id="{356AB5A0-5465-45F1-A5D9-E846C249D54F}"/>
                  </a:ext>
                </a:extLst>
              </p:cNvPr>
              <p:cNvSpPr/>
              <p:nvPr/>
            </p:nvSpPr>
            <p:spPr>
              <a:xfrm>
                <a:off x="3779912" y="5085184"/>
                <a:ext cx="198000" cy="90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4" name="円/楕円 156">
                <a:extLst>
                  <a:ext uri="{FF2B5EF4-FFF2-40B4-BE49-F238E27FC236}">
                    <a16:creationId xmlns:a16="http://schemas.microsoft.com/office/drawing/2014/main" id="{EEA1175C-C6D4-4C67-A3A4-772BBF4A2FD5}"/>
                  </a:ext>
                </a:extLst>
              </p:cNvPr>
              <p:cNvSpPr/>
              <p:nvPr/>
            </p:nvSpPr>
            <p:spPr>
              <a:xfrm>
                <a:off x="3912454" y="5098976"/>
                <a:ext cx="61200" cy="612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5" name="円/楕円 157">
                <a:extLst>
                  <a:ext uri="{FF2B5EF4-FFF2-40B4-BE49-F238E27FC236}">
                    <a16:creationId xmlns:a16="http://schemas.microsoft.com/office/drawing/2014/main" id="{EDD857C3-2700-4696-9B12-A45E38F2C66B}"/>
                  </a:ext>
                </a:extLst>
              </p:cNvPr>
              <p:cNvSpPr/>
              <p:nvPr/>
            </p:nvSpPr>
            <p:spPr>
              <a:xfrm>
                <a:off x="3847720" y="5098960"/>
                <a:ext cx="61200" cy="61200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6" name="円/楕円 158">
                <a:extLst>
                  <a:ext uri="{FF2B5EF4-FFF2-40B4-BE49-F238E27FC236}">
                    <a16:creationId xmlns:a16="http://schemas.microsoft.com/office/drawing/2014/main" id="{1AB0256C-A784-4590-97ED-B5814E893315}"/>
                  </a:ext>
                </a:extLst>
              </p:cNvPr>
              <p:cNvSpPr/>
              <p:nvPr/>
            </p:nvSpPr>
            <p:spPr>
              <a:xfrm>
                <a:off x="3790720" y="5100755"/>
                <a:ext cx="61200" cy="612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0" name="グループ化 89">
              <a:extLst>
                <a:ext uri="{FF2B5EF4-FFF2-40B4-BE49-F238E27FC236}">
                  <a16:creationId xmlns:a16="http://schemas.microsoft.com/office/drawing/2014/main" id="{FAB551B6-1C65-4F9F-9F78-64F7724C1268}"/>
                </a:ext>
              </a:extLst>
            </p:cNvPr>
            <p:cNvGrpSpPr/>
            <p:nvPr/>
          </p:nvGrpSpPr>
          <p:grpSpPr>
            <a:xfrm>
              <a:off x="6084454" y="4809907"/>
              <a:ext cx="198000" cy="90000"/>
              <a:chOff x="3779912" y="5085184"/>
              <a:chExt cx="198000" cy="90000"/>
            </a:xfrm>
          </p:grpSpPr>
          <p:sp>
            <p:nvSpPr>
              <p:cNvPr id="167" name="角丸四角形 151">
                <a:extLst>
                  <a:ext uri="{FF2B5EF4-FFF2-40B4-BE49-F238E27FC236}">
                    <a16:creationId xmlns:a16="http://schemas.microsoft.com/office/drawing/2014/main" id="{3E8AB2BE-0BF0-45FA-B4FE-1B014252DA50}"/>
                  </a:ext>
                </a:extLst>
              </p:cNvPr>
              <p:cNvSpPr/>
              <p:nvPr/>
            </p:nvSpPr>
            <p:spPr>
              <a:xfrm>
                <a:off x="3779912" y="5085184"/>
                <a:ext cx="198000" cy="90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9" name="円/楕円 152">
                <a:extLst>
                  <a:ext uri="{FF2B5EF4-FFF2-40B4-BE49-F238E27FC236}">
                    <a16:creationId xmlns:a16="http://schemas.microsoft.com/office/drawing/2014/main" id="{68C1DD01-F4B8-44F8-96F8-E71BF6EE84B1}"/>
                  </a:ext>
                </a:extLst>
              </p:cNvPr>
              <p:cNvSpPr/>
              <p:nvPr/>
            </p:nvSpPr>
            <p:spPr>
              <a:xfrm>
                <a:off x="3912454" y="5098976"/>
                <a:ext cx="61200" cy="612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" name="円/楕円 153">
                <a:extLst>
                  <a:ext uri="{FF2B5EF4-FFF2-40B4-BE49-F238E27FC236}">
                    <a16:creationId xmlns:a16="http://schemas.microsoft.com/office/drawing/2014/main" id="{7BAD338C-3405-4670-BEF5-87CCB1441CFE}"/>
                  </a:ext>
                </a:extLst>
              </p:cNvPr>
              <p:cNvSpPr/>
              <p:nvPr/>
            </p:nvSpPr>
            <p:spPr>
              <a:xfrm>
                <a:off x="3847720" y="5098960"/>
                <a:ext cx="61200" cy="61200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" name="円/楕円 154">
                <a:extLst>
                  <a:ext uri="{FF2B5EF4-FFF2-40B4-BE49-F238E27FC236}">
                    <a16:creationId xmlns:a16="http://schemas.microsoft.com/office/drawing/2014/main" id="{FCDF09B8-CF7D-4579-B6E2-B24722B6FD65}"/>
                  </a:ext>
                </a:extLst>
              </p:cNvPr>
              <p:cNvSpPr/>
              <p:nvPr/>
            </p:nvSpPr>
            <p:spPr>
              <a:xfrm>
                <a:off x="3790720" y="5100755"/>
                <a:ext cx="61200" cy="612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1" name="グループ化 90">
              <a:extLst>
                <a:ext uri="{FF2B5EF4-FFF2-40B4-BE49-F238E27FC236}">
                  <a16:creationId xmlns:a16="http://schemas.microsoft.com/office/drawing/2014/main" id="{AEF4BAFA-1C0D-4DAF-AC86-90F8ECAF43BB}"/>
                </a:ext>
              </a:extLst>
            </p:cNvPr>
            <p:cNvGrpSpPr/>
            <p:nvPr/>
          </p:nvGrpSpPr>
          <p:grpSpPr>
            <a:xfrm>
              <a:off x="6462332" y="5040184"/>
              <a:ext cx="198000" cy="90000"/>
              <a:chOff x="3779912" y="5085184"/>
              <a:chExt cx="198000" cy="90000"/>
            </a:xfrm>
          </p:grpSpPr>
          <p:sp>
            <p:nvSpPr>
              <p:cNvPr id="163" name="角丸四角形 147">
                <a:extLst>
                  <a:ext uri="{FF2B5EF4-FFF2-40B4-BE49-F238E27FC236}">
                    <a16:creationId xmlns:a16="http://schemas.microsoft.com/office/drawing/2014/main" id="{D54D72DF-BEF6-4C43-97F5-96CC74ED02EC}"/>
                  </a:ext>
                </a:extLst>
              </p:cNvPr>
              <p:cNvSpPr/>
              <p:nvPr/>
            </p:nvSpPr>
            <p:spPr>
              <a:xfrm>
                <a:off x="3779912" y="5085184"/>
                <a:ext cx="198000" cy="90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4" name="円/楕円 148">
                <a:extLst>
                  <a:ext uri="{FF2B5EF4-FFF2-40B4-BE49-F238E27FC236}">
                    <a16:creationId xmlns:a16="http://schemas.microsoft.com/office/drawing/2014/main" id="{F631E501-E39E-4E4A-BEC3-75D2723469BB}"/>
                  </a:ext>
                </a:extLst>
              </p:cNvPr>
              <p:cNvSpPr/>
              <p:nvPr/>
            </p:nvSpPr>
            <p:spPr>
              <a:xfrm>
                <a:off x="3912454" y="5098976"/>
                <a:ext cx="61200" cy="612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5" name="円/楕円 149">
                <a:extLst>
                  <a:ext uri="{FF2B5EF4-FFF2-40B4-BE49-F238E27FC236}">
                    <a16:creationId xmlns:a16="http://schemas.microsoft.com/office/drawing/2014/main" id="{871B2494-60C6-49CA-9F09-38CD29DA1106}"/>
                  </a:ext>
                </a:extLst>
              </p:cNvPr>
              <p:cNvSpPr/>
              <p:nvPr/>
            </p:nvSpPr>
            <p:spPr>
              <a:xfrm>
                <a:off x="3847720" y="5098960"/>
                <a:ext cx="61200" cy="61200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" name="円/楕円 150">
                <a:extLst>
                  <a:ext uri="{FF2B5EF4-FFF2-40B4-BE49-F238E27FC236}">
                    <a16:creationId xmlns:a16="http://schemas.microsoft.com/office/drawing/2014/main" id="{71669FEB-EA37-4BA2-A34B-C15917BE561B}"/>
                  </a:ext>
                </a:extLst>
              </p:cNvPr>
              <p:cNvSpPr/>
              <p:nvPr/>
            </p:nvSpPr>
            <p:spPr>
              <a:xfrm>
                <a:off x="3790720" y="5100755"/>
                <a:ext cx="61200" cy="612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2" name="グループ化 91">
              <a:extLst>
                <a:ext uri="{FF2B5EF4-FFF2-40B4-BE49-F238E27FC236}">
                  <a16:creationId xmlns:a16="http://schemas.microsoft.com/office/drawing/2014/main" id="{1A9F288B-D967-4CCF-AB2A-23C258B44CAE}"/>
                </a:ext>
              </a:extLst>
            </p:cNvPr>
            <p:cNvGrpSpPr/>
            <p:nvPr/>
          </p:nvGrpSpPr>
          <p:grpSpPr>
            <a:xfrm>
              <a:off x="6466780" y="5517600"/>
              <a:ext cx="198000" cy="90000"/>
              <a:chOff x="3779912" y="5085184"/>
              <a:chExt cx="198000" cy="90000"/>
            </a:xfrm>
          </p:grpSpPr>
          <p:sp>
            <p:nvSpPr>
              <p:cNvPr id="157" name="角丸四角形 143">
                <a:extLst>
                  <a:ext uri="{FF2B5EF4-FFF2-40B4-BE49-F238E27FC236}">
                    <a16:creationId xmlns:a16="http://schemas.microsoft.com/office/drawing/2014/main" id="{5875B9D4-6F3B-4C72-A70F-C796EDBE7EE9}"/>
                  </a:ext>
                </a:extLst>
              </p:cNvPr>
              <p:cNvSpPr/>
              <p:nvPr/>
            </p:nvSpPr>
            <p:spPr>
              <a:xfrm>
                <a:off x="3779912" y="5085184"/>
                <a:ext cx="198000" cy="90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8" name="円/楕円 144">
                <a:extLst>
                  <a:ext uri="{FF2B5EF4-FFF2-40B4-BE49-F238E27FC236}">
                    <a16:creationId xmlns:a16="http://schemas.microsoft.com/office/drawing/2014/main" id="{A0F2BA30-D4C0-4E7F-A1B4-9E6131E2359F}"/>
                  </a:ext>
                </a:extLst>
              </p:cNvPr>
              <p:cNvSpPr/>
              <p:nvPr/>
            </p:nvSpPr>
            <p:spPr>
              <a:xfrm>
                <a:off x="3912454" y="5098976"/>
                <a:ext cx="61200" cy="612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" name="円/楕円 145">
                <a:extLst>
                  <a:ext uri="{FF2B5EF4-FFF2-40B4-BE49-F238E27FC236}">
                    <a16:creationId xmlns:a16="http://schemas.microsoft.com/office/drawing/2014/main" id="{AC82A59C-A642-4ADB-9EE6-767A88B0E245}"/>
                  </a:ext>
                </a:extLst>
              </p:cNvPr>
              <p:cNvSpPr/>
              <p:nvPr/>
            </p:nvSpPr>
            <p:spPr>
              <a:xfrm>
                <a:off x="3847720" y="5098960"/>
                <a:ext cx="61200" cy="61200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1" name="円/楕円 146">
                <a:extLst>
                  <a:ext uri="{FF2B5EF4-FFF2-40B4-BE49-F238E27FC236}">
                    <a16:creationId xmlns:a16="http://schemas.microsoft.com/office/drawing/2014/main" id="{BFA600FF-D7A9-4EE2-A00A-9AF28801E883}"/>
                  </a:ext>
                </a:extLst>
              </p:cNvPr>
              <p:cNvSpPr/>
              <p:nvPr/>
            </p:nvSpPr>
            <p:spPr>
              <a:xfrm>
                <a:off x="3790720" y="5100755"/>
                <a:ext cx="61200" cy="612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3" name="テキスト ボックス 92">
              <a:extLst>
                <a:ext uri="{FF2B5EF4-FFF2-40B4-BE49-F238E27FC236}">
                  <a16:creationId xmlns:a16="http://schemas.microsoft.com/office/drawing/2014/main" id="{0EB36C94-F4BA-4D44-A9A4-96B7D63CCAAE}"/>
                </a:ext>
              </a:extLst>
            </p:cNvPr>
            <p:cNvSpPr txBox="1"/>
            <p:nvPr/>
          </p:nvSpPr>
          <p:spPr>
            <a:xfrm rot="1248087">
              <a:off x="5160965" y="3979304"/>
              <a:ext cx="323165" cy="47950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900" dirty="0"/>
                <a:t>入間川</a:t>
              </a:r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97DEA05F-CB14-4877-A60D-330BABB78B79}"/>
                </a:ext>
              </a:extLst>
            </p:cNvPr>
            <p:cNvSpPr txBox="1"/>
            <p:nvPr/>
          </p:nvSpPr>
          <p:spPr>
            <a:xfrm>
              <a:off x="4917058" y="4057457"/>
              <a:ext cx="307777" cy="40905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800" dirty="0"/>
                <a:t>至坂戸</a:t>
              </a:r>
            </a:p>
          </p:txBody>
        </p:sp>
        <p:grpSp>
          <p:nvGrpSpPr>
            <p:cNvPr id="95" name="グループ化 94">
              <a:extLst>
                <a:ext uri="{FF2B5EF4-FFF2-40B4-BE49-F238E27FC236}">
                  <a16:creationId xmlns:a16="http://schemas.microsoft.com/office/drawing/2014/main" id="{ECF9F8FA-0987-443F-A7A3-BBA0283E6186}"/>
                </a:ext>
              </a:extLst>
            </p:cNvPr>
            <p:cNvGrpSpPr/>
            <p:nvPr/>
          </p:nvGrpSpPr>
          <p:grpSpPr>
            <a:xfrm>
              <a:off x="6757562" y="5886134"/>
              <a:ext cx="307777" cy="202341"/>
              <a:chOff x="3610723" y="4172091"/>
              <a:chExt cx="307777" cy="202341"/>
            </a:xfrm>
          </p:grpSpPr>
          <p:sp>
            <p:nvSpPr>
              <p:cNvPr id="155" name="円/楕円 141">
                <a:extLst>
                  <a:ext uri="{FF2B5EF4-FFF2-40B4-BE49-F238E27FC236}">
                    <a16:creationId xmlns:a16="http://schemas.microsoft.com/office/drawing/2014/main" id="{A43DC63D-2051-4E4C-9565-41121F97F0C5}"/>
                  </a:ext>
                </a:extLst>
              </p:cNvPr>
              <p:cNvSpPr/>
              <p:nvPr/>
            </p:nvSpPr>
            <p:spPr>
              <a:xfrm>
                <a:off x="3707904" y="4203655"/>
                <a:ext cx="113416" cy="113416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6" name="テキスト ボックス 155">
                <a:extLst>
                  <a:ext uri="{FF2B5EF4-FFF2-40B4-BE49-F238E27FC236}">
                    <a16:creationId xmlns:a16="http://schemas.microsoft.com/office/drawing/2014/main" id="{94DCA931-B214-4DC4-A85A-8C77B70D263A}"/>
                  </a:ext>
                </a:extLst>
              </p:cNvPr>
              <p:cNvSpPr txBox="1"/>
              <p:nvPr/>
            </p:nvSpPr>
            <p:spPr>
              <a:xfrm>
                <a:off x="3610723" y="4172091"/>
                <a:ext cx="307777" cy="202341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800" dirty="0"/>
                  <a:t>文</a:t>
                </a:r>
              </a:p>
            </p:txBody>
          </p:sp>
        </p:grpSp>
        <p:grpSp>
          <p:nvGrpSpPr>
            <p:cNvPr id="96" name="グループ化 95">
              <a:extLst>
                <a:ext uri="{FF2B5EF4-FFF2-40B4-BE49-F238E27FC236}">
                  <a16:creationId xmlns:a16="http://schemas.microsoft.com/office/drawing/2014/main" id="{2436613C-2218-4743-849C-86A64F818251}"/>
                </a:ext>
              </a:extLst>
            </p:cNvPr>
            <p:cNvGrpSpPr/>
            <p:nvPr/>
          </p:nvGrpSpPr>
          <p:grpSpPr>
            <a:xfrm>
              <a:off x="5669159" y="4767967"/>
              <a:ext cx="307777" cy="202341"/>
              <a:chOff x="3613016" y="4173172"/>
              <a:chExt cx="307777" cy="202341"/>
            </a:xfrm>
          </p:grpSpPr>
          <p:sp>
            <p:nvSpPr>
              <p:cNvPr id="153" name="円/楕円 139">
                <a:extLst>
                  <a:ext uri="{FF2B5EF4-FFF2-40B4-BE49-F238E27FC236}">
                    <a16:creationId xmlns:a16="http://schemas.microsoft.com/office/drawing/2014/main" id="{BB93C2B2-5F48-4388-A5C5-1A32655C6316}"/>
                  </a:ext>
                </a:extLst>
              </p:cNvPr>
              <p:cNvSpPr/>
              <p:nvPr/>
            </p:nvSpPr>
            <p:spPr>
              <a:xfrm>
                <a:off x="3707904" y="4203655"/>
                <a:ext cx="113416" cy="113416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" name="テキスト ボックス 153">
                <a:extLst>
                  <a:ext uri="{FF2B5EF4-FFF2-40B4-BE49-F238E27FC236}">
                    <a16:creationId xmlns:a16="http://schemas.microsoft.com/office/drawing/2014/main" id="{D695CB14-054B-4365-9A4C-B5EC5DC5CE40}"/>
                  </a:ext>
                </a:extLst>
              </p:cNvPr>
              <p:cNvSpPr txBox="1"/>
              <p:nvPr/>
            </p:nvSpPr>
            <p:spPr>
              <a:xfrm>
                <a:off x="3613016" y="4173172"/>
                <a:ext cx="307777" cy="202341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800" dirty="0"/>
                  <a:t>文</a:t>
                </a:r>
              </a:p>
            </p:txBody>
          </p:sp>
        </p:grpSp>
        <p:sp>
          <p:nvSpPr>
            <p:cNvPr id="97" name="テキスト ボックス 96">
              <a:extLst>
                <a:ext uri="{FF2B5EF4-FFF2-40B4-BE49-F238E27FC236}">
                  <a16:creationId xmlns:a16="http://schemas.microsoft.com/office/drawing/2014/main" id="{95FEED1D-01EB-4740-8E6D-1D467F34BC54}"/>
                </a:ext>
              </a:extLst>
            </p:cNvPr>
            <p:cNvSpPr txBox="1"/>
            <p:nvPr/>
          </p:nvSpPr>
          <p:spPr>
            <a:xfrm>
              <a:off x="5578409" y="4592130"/>
              <a:ext cx="634240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800"/>
                </a:lnSpc>
              </a:pPr>
              <a:r>
                <a:rPr kumimoji="1" lang="ja-JP" altLang="en-US" sz="800" dirty="0"/>
                <a:t>星野高</a:t>
              </a:r>
              <a:endParaRPr kumimoji="1" lang="en-US" altLang="ja-JP" sz="800" dirty="0"/>
            </a:p>
            <a:p>
              <a:pPr>
                <a:lnSpc>
                  <a:spcPts val="800"/>
                </a:lnSpc>
              </a:pPr>
              <a:r>
                <a:rPr kumimoji="1" lang="ja-JP" altLang="en-US" sz="800" dirty="0"/>
                <a:t>第二校舎</a:t>
              </a:r>
            </a:p>
          </p:txBody>
        </p:sp>
        <p:sp>
          <p:nvSpPr>
            <p:cNvPr id="98" name="正方形/長方形 97">
              <a:extLst>
                <a:ext uri="{FF2B5EF4-FFF2-40B4-BE49-F238E27FC236}">
                  <a16:creationId xmlns:a16="http://schemas.microsoft.com/office/drawing/2014/main" id="{1EC879B9-6E9A-4FA7-A950-FA2C7BECC472}"/>
                </a:ext>
              </a:extLst>
            </p:cNvPr>
            <p:cNvSpPr/>
            <p:nvPr/>
          </p:nvSpPr>
          <p:spPr>
            <a:xfrm>
              <a:off x="5863469" y="4409032"/>
              <a:ext cx="504000" cy="108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id="{74AF94B6-4384-43D4-BCD5-38F44AE9E059}"/>
                </a:ext>
              </a:extLst>
            </p:cNvPr>
            <p:cNvSpPr txBox="1"/>
            <p:nvPr/>
          </p:nvSpPr>
          <p:spPr>
            <a:xfrm>
              <a:off x="5773456" y="4358718"/>
              <a:ext cx="8134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/>
                <a:t>石原町（北）</a:t>
              </a:r>
            </a:p>
          </p:txBody>
        </p:sp>
        <p:sp>
          <p:nvSpPr>
            <p:cNvPr id="100" name="正方形/長方形 99">
              <a:extLst>
                <a:ext uri="{FF2B5EF4-FFF2-40B4-BE49-F238E27FC236}">
                  <a16:creationId xmlns:a16="http://schemas.microsoft.com/office/drawing/2014/main" id="{261815DF-1C8F-4CA5-AAC2-7A8EEB9D1A59}"/>
                </a:ext>
              </a:extLst>
            </p:cNvPr>
            <p:cNvSpPr/>
            <p:nvPr/>
          </p:nvSpPr>
          <p:spPr>
            <a:xfrm>
              <a:off x="6055367" y="4690450"/>
              <a:ext cx="324000" cy="108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テキスト ボックス 100">
              <a:extLst>
                <a:ext uri="{FF2B5EF4-FFF2-40B4-BE49-F238E27FC236}">
                  <a16:creationId xmlns:a16="http://schemas.microsoft.com/office/drawing/2014/main" id="{F2038EF9-2573-4AF4-970A-1B2AA8799BFE}"/>
                </a:ext>
              </a:extLst>
            </p:cNvPr>
            <p:cNvSpPr txBox="1"/>
            <p:nvPr/>
          </p:nvSpPr>
          <p:spPr>
            <a:xfrm>
              <a:off x="5972545" y="4643058"/>
              <a:ext cx="5040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/>
                <a:t>石原町</a:t>
              </a:r>
            </a:p>
          </p:txBody>
        </p:sp>
        <p:sp>
          <p:nvSpPr>
            <p:cNvPr id="102" name="四角形吹き出し 88">
              <a:extLst>
                <a:ext uri="{FF2B5EF4-FFF2-40B4-BE49-F238E27FC236}">
                  <a16:creationId xmlns:a16="http://schemas.microsoft.com/office/drawing/2014/main" id="{2538A29E-B28F-4607-9598-8E12B12B3B8F}"/>
                </a:ext>
              </a:extLst>
            </p:cNvPr>
            <p:cNvSpPr/>
            <p:nvPr/>
          </p:nvSpPr>
          <p:spPr>
            <a:xfrm>
              <a:off x="6010509" y="3952874"/>
              <a:ext cx="288032" cy="166848"/>
            </a:xfrm>
            <a:prstGeom prst="wedgeRectCallout">
              <a:avLst>
                <a:gd name="adj1" fmla="val -77952"/>
                <a:gd name="adj2" fmla="val 87475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テキスト ボックス 102">
              <a:extLst>
                <a:ext uri="{FF2B5EF4-FFF2-40B4-BE49-F238E27FC236}">
                  <a16:creationId xmlns:a16="http://schemas.microsoft.com/office/drawing/2014/main" id="{6CCDC97E-607E-4E76-B4BC-9D0EC95C8D4C}"/>
                </a:ext>
              </a:extLst>
            </p:cNvPr>
            <p:cNvSpPr txBox="1"/>
            <p:nvPr/>
          </p:nvSpPr>
          <p:spPr>
            <a:xfrm>
              <a:off x="5927089" y="3900538"/>
              <a:ext cx="4725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b="1" dirty="0">
                  <a:solidFill>
                    <a:schemeClr val="bg1"/>
                  </a:solidFill>
                </a:rPr>
                <a:t>当社</a:t>
              </a:r>
            </a:p>
          </p:txBody>
        </p:sp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id="{515E5ABC-A482-4713-A886-3B12195FD3A6}"/>
                </a:ext>
              </a:extLst>
            </p:cNvPr>
            <p:cNvSpPr txBox="1"/>
            <p:nvPr/>
          </p:nvSpPr>
          <p:spPr>
            <a:xfrm rot="865908">
              <a:off x="4980868" y="5139629"/>
              <a:ext cx="74807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/>
                <a:t>東武東上線</a:t>
              </a:r>
            </a:p>
          </p:txBody>
        </p:sp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D4398B8D-E60D-4BA3-90B2-F71636C9132D}"/>
                </a:ext>
              </a:extLst>
            </p:cNvPr>
            <p:cNvSpPr txBox="1"/>
            <p:nvPr/>
          </p:nvSpPr>
          <p:spPr>
            <a:xfrm rot="596883">
              <a:off x="4991592" y="5337286"/>
              <a:ext cx="56425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/>
                <a:t>川越</a:t>
              </a:r>
              <a:r>
                <a:rPr kumimoji="1" lang="ja-JP" altLang="en-US" sz="800" dirty="0"/>
                <a:t>線</a:t>
              </a:r>
            </a:p>
          </p:txBody>
        </p:sp>
        <p:sp>
          <p:nvSpPr>
            <p:cNvPr id="106" name="テキスト ボックス 105">
              <a:extLst>
                <a:ext uri="{FF2B5EF4-FFF2-40B4-BE49-F238E27FC236}">
                  <a16:creationId xmlns:a16="http://schemas.microsoft.com/office/drawing/2014/main" id="{14EF9A86-554C-450E-A0D7-89020BB697B1}"/>
                </a:ext>
              </a:extLst>
            </p:cNvPr>
            <p:cNvSpPr txBox="1"/>
            <p:nvPr/>
          </p:nvSpPr>
          <p:spPr>
            <a:xfrm>
              <a:off x="6183856" y="5670690"/>
              <a:ext cx="636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/>
                <a:t>本川越駅</a:t>
              </a:r>
            </a:p>
          </p:txBody>
        </p:sp>
        <p:grpSp>
          <p:nvGrpSpPr>
            <p:cNvPr id="107" name="グループ化 106">
              <a:extLst>
                <a:ext uri="{FF2B5EF4-FFF2-40B4-BE49-F238E27FC236}">
                  <a16:creationId xmlns:a16="http://schemas.microsoft.com/office/drawing/2014/main" id="{7D3B20EB-D3EC-436C-B47E-8679842D2A3D}"/>
                </a:ext>
              </a:extLst>
            </p:cNvPr>
            <p:cNvGrpSpPr/>
            <p:nvPr/>
          </p:nvGrpSpPr>
          <p:grpSpPr>
            <a:xfrm>
              <a:off x="6709752" y="4997431"/>
              <a:ext cx="72000" cy="72000"/>
              <a:chOff x="3419872" y="4375513"/>
              <a:chExt cx="72000" cy="72000"/>
            </a:xfrm>
          </p:grpSpPr>
          <p:sp>
            <p:nvSpPr>
              <p:cNvPr id="151" name="円/楕円 137">
                <a:extLst>
                  <a:ext uri="{FF2B5EF4-FFF2-40B4-BE49-F238E27FC236}">
                    <a16:creationId xmlns:a16="http://schemas.microsoft.com/office/drawing/2014/main" id="{0E519D05-3475-4F23-89FE-B9F58E3D4E6C}"/>
                  </a:ext>
                </a:extLst>
              </p:cNvPr>
              <p:cNvSpPr/>
              <p:nvPr/>
            </p:nvSpPr>
            <p:spPr>
              <a:xfrm>
                <a:off x="3419872" y="4375513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2" name="円/楕円 138">
                <a:extLst>
                  <a:ext uri="{FF2B5EF4-FFF2-40B4-BE49-F238E27FC236}">
                    <a16:creationId xmlns:a16="http://schemas.microsoft.com/office/drawing/2014/main" id="{4E865B0A-43B9-4C65-81D6-04F4216D347C}"/>
                  </a:ext>
                </a:extLst>
              </p:cNvPr>
              <p:cNvSpPr/>
              <p:nvPr/>
            </p:nvSpPr>
            <p:spPr>
              <a:xfrm>
                <a:off x="3449576" y="4403208"/>
                <a:ext cx="18000" cy="18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8" name="グループ化 107">
              <a:extLst>
                <a:ext uri="{FF2B5EF4-FFF2-40B4-BE49-F238E27FC236}">
                  <a16:creationId xmlns:a16="http://schemas.microsoft.com/office/drawing/2014/main" id="{0D0C9FB6-4697-47B4-AE42-7FABAEEAFB28}"/>
                </a:ext>
              </a:extLst>
            </p:cNvPr>
            <p:cNvGrpSpPr/>
            <p:nvPr/>
          </p:nvGrpSpPr>
          <p:grpSpPr>
            <a:xfrm>
              <a:off x="5790586" y="4481032"/>
              <a:ext cx="72000" cy="72000"/>
              <a:chOff x="3419872" y="4375513"/>
              <a:chExt cx="72000" cy="72000"/>
            </a:xfrm>
          </p:grpSpPr>
          <p:sp>
            <p:nvSpPr>
              <p:cNvPr id="149" name="円/楕円 135">
                <a:extLst>
                  <a:ext uri="{FF2B5EF4-FFF2-40B4-BE49-F238E27FC236}">
                    <a16:creationId xmlns:a16="http://schemas.microsoft.com/office/drawing/2014/main" id="{B9ABF414-218C-42FB-8966-902A46ADCE80}"/>
                  </a:ext>
                </a:extLst>
              </p:cNvPr>
              <p:cNvSpPr/>
              <p:nvPr/>
            </p:nvSpPr>
            <p:spPr>
              <a:xfrm>
                <a:off x="3419872" y="4375513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0" name="円/楕円 136">
                <a:extLst>
                  <a:ext uri="{FF2B5EF4-FFF2-40B4-BE49-F238E27FC236}">
                    <a16:creationId xmlns:a16="http://schemas.microsoft.com/office/drawing/2014/main" id="{CB3DEA99-2B57-455A-B6DD-EBF89A91ADE5}"/>
                  </a:ext>
                </a:extLst>
              </p:cNvPr>
              <p:cNvSpPr/>
              <p:nvPr/>
            </p:nvSpPr>
            <p:spPr>
              <a:xfrm>
                <a:off x="3449576" y="4403208"/>
                <a:ext cx="18000" cy="18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9" name="テキスト ボックス 108">
              <a:extLst>
                <a:ext uri="{FF2B5EF4-FFF2-40B4-BE49-F238E27FC236}">
                  <a16:creationId xmlns:a16="http://schemas.microsoft.com/office/drawing/2014/main" id="{C6C3930F-F3CF-4D41-A726-E561DCAC5337}"/>
                </a:ext>
              </a:extLst>
            </p:cNvPr>
            <p:cNvSpPr txBox="1"/>
            <p:nvPr/>
          </p:nvSpPr>
          <p:spPr>
            <a:xfrm>
              <a:off x="5298298" y="4349982"/>
              <a:ext cx="64807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/>
                <a:t>パイオニア</a:t>
              </a:r>
            </a:p>
          </p:txBody>
        </p:sp>
        <p:sp>
          <p:nvSpPr>
            <p:cNvPr id="110" name="正方形/長方形 109">
              <a:extLst>
                <a:ext uri="{FF2B5EF4-FFF2-40B4-BE49-F238E27FC236}">
                  <a16:creationId xmlns:a16="http://schemas.microsoft.com/office/drawing/2014/main" id="{5A7D0EE1-DDD4-424A-897A-73754AC3EDA5}"/>
                </a:ext>
              </a:extLst>
            </p:cNvPr>
            <p:cNvSpPr/>
            <p:nvPr/>
          </p:nvSpPr>
          <p:spPr>
            <a:xfrm>
              <a:off x="5028193" y="5963861"/>
              <a:ext cx="982317" cy="261925"/>
            </a:xfrm>
            <a:prstGeom prst="rect">
              <a:avLst/>
            </a:prstGeom>
            <a:solidFill>
              <a:schemeClr val="bg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0892AD43-1A4E-4402-B211-35DB10CA231A}"/>
                </a:ext>
              </a:extLst>
            </p:cNvPr>
            <p:cNvSpPr txBox="1"/>
            <p:nvPr/>
          </p:nvSpPr>
          <p:spPr>
            <a:xfrm>
              <a:off x="5027941" y="5938595"/>
              <a:ext cx="1224874" cy="318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>
                  <a:solidFill>
                    <a:srgbClr val="FF0000"/>
                  </a:solidFill>
                </a:rPr>
                <a:t>川越駅から東武バス</a:t>
              </a:r>
              <a:endParaRPr kumimoji="1" lang="en-US" altLang="ja-JP" sz="800" dirty="0">
                <a:solidFill>
                  <a:srgbClr val="FF0000"/>
                </a:solidFill>
              </a:endParaRPr>
            </a:p>
            <a:p>
              <a:r>
                <a:rPr kumimoji="1" lang="ja-JP" altLang="en-US" sz="800" dirty="0">
                  <a:solidFill>
                    <a:srgbClr val="FF0000"/>
                  </a:solidFill>
                </a:rPr>
                <a:t>「下寺山」バス停前</a:t>
              </a:r>
            </a:p>
          </p:txBody>
        </p:sp>
        <p:sp>
          <p:nvSpPr>
            <p:cNvPr id="112" name="正方形/長方形 111">
              <a:extLst>
                <a:ext uri="{FF2B5EF4-FFF2-40B4-BE49-F238E27FC236}">
                  <a16:creationId xmlns:a16="http://schemas.microsoft.com/office/drawing/2014/main" id="{F8BA5B97-3461-412F-99BC-A39825842250}"/>
                </a:ext>
              </a:extLst>
            </p:cNvPr>
            <p:cNvSpPr/>
            <p:nvPr/>
          </p:nvSpPr>
          <p:spPr>
            <a:xfrm>
              <a:off x="6393882" y="4932281"/>
              <a:ext cx="318632" cy="108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テキスト ボックス 112">
              <a:extLst>
                <a:ext uri="{FF2B5EF4-FFF2-40B4-BE49-F238E27FC236}">
                  <a16:creationId xmlns:a16="http://schemas.microsoft.com/office/drawing/2014/main" id="{D0AECD2F-7A8F-46B6-A869-A69AFB91ADCB}"/>
                </a:ext>
              </a:extLst>
            </p:cNvPr>
            <p:cNvSpPr txBox="1"/>
            <p:nvPr/>
          </p:nvSpPr>
          <p:spPr>
            <a:xfrm>
              <a:off x="6314506" y="4883790"/>
              <a:ext cx="55533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/>
                <a:t>札の辻</a:t>
              </a:r>
            </a:p>
          </p:txBody>
        </p:sp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9A801AB9-F3D2-4B2E-9F36-EED6C3DECB16}"/>
                </a:ext>
              </a:extLst>
            </p:cNvPr>
            <p:cNvSpPr txBox="1"/>
            <p:nvPr/>
          </p:nvSpPr>
          <p:spPr>
            <a:xfrm>
              <a:off x="6684652" y="4867443"/>
              <a:ext cx="491702" cy="2952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800"/>
                </a:lnSpc>
              </a:pPr>
              <a:r>
                <a:rPr kumimoji="1" lang="ja-JP" altLang="en-US" sz="800" dirty="0"/>
                <a:t>川越</a:t>
              </a:r>
              <a:endParaRPr kumimoji="1" lang="en-US" altLang="ja-JP" sz="800" dirty="0"/>
            </a:p>
            <a:p>
              <a:pPr>
                <a:lnSpc>
                  <a:spcPts val="800"/>
                </a:lnSpc>
              </a:pPr>
              <a:r>
                <a:rPr kumimoji="1" lang="ja-JP" altLang="en-US" sz="800" dirty="0"/>
                <a:t>市役所</a:t>
              </a:r>
            </a:p>
          </p:txBody>
        </p:sp>
        <p:sp>
          <p:nvSpPr>
            <p:cNvPr id="115" name="六角形 114">
              <a:extLst>
                <a:ext uri="{FF2B5EF4-FFF2-40B4-BE49-F238E27FC236}">
                  <a16:creationId xmlns:a16="http://schemas.microsoft.com/office/drawing/2014/main" id="{6AC45B84-BF15-4B42-BAC3-D7D9E76D6CF8}"/>
                </a:ext>
              </a:extLst>
            </p:cNvPr>
            <p:cNvSpPr/>
            <p:nvPr/>
          </p:nvSpPr>
          <p:spPr>
            <a:xfrm>
              <a:off x="6930503" y="5405759"/>
              <a:ext cx="180000" cy="108000"/>
            </a:xfrm>
            <a:prstGeom prst="hexagon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六角形 115">
              <a:extLst>
                <a:ext uri="{FF2B5EF4-FFF2-40B4-BE49-F238E27FC236}">
                  <a16:creationId xmlns:a16="http://schemas.microsoft.com/office/drawing/2014/main" id="{ACDB6BDD-5C1E-4E08-8B4F-1C25FBD16888}"/>
                </a:ext>
              </a:extLst>
            </p:cNvPr>
            <p:cNvSpPr/>
            <p:nvPr/>
          </p:nvSpPr>
          <p:spPr>
            <a:xfrm>
              <a:off x="5545068" y="4306683"/>
              <a:ext cx="216024" cy="108000"/>
            </a:xfrm>
            <a:prstGeom prst="hexagon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id="{0EE3E1CD-9EB9-4D3B-9093-811A2D6FA59C}"/>
                </a:ext>
              </a:extLst>
            </p:cNvPr>
            <p:cNvSpPr txBox="1"/>
            <p:nvPr/>
          </p:nvSpPr>
          <p:spPr>
            <a:xfrm>
              <a:off x="5465714" y="4245664"/>
              <a:ext cx="45492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900" b="1" dirty="0">
                  <a:solidFill>
                    <a:schemeClr val="bg1"/>
                  </a:solidFill>
                </a:rPr>
                <a:t>160</a:t>
              </a:r>
              <a:endParaRPr kumimoji="1" lang="ja-JP" altLang="en-US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id="{2EDF44F7-91CA-4F6B-8E2A-5AB3FE4CF70E}"/>
                </a:ext>
              </a:extLst>
            </p:cNvPr>
            <p:cNvSpPr txBox="1"/>
            <p:nvPr/>
          </p:nvSpPr>
          <p:spPr>
            <a:xfrm>
              <a:off x="6867944" y="5341137"/>
              <a:ext cx="3051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900" b="1" dirty="0">
                  <a:solidFill>
                    <a:schemeClr val="bg1"/>
                  </a:solidFill>
                </a:rPr>
                <a:t>15</a:t>
              </a:r>
              <a:endParaRPr kumimoji="1" lang="ja-JP" altLang="en-US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119" name="正方形/長方形 118">
              <a:extLst>
                <a:ext uri="{FF2B5EF4-FFF2-40B4-BE49-F238E27FC236}">
                  <a16:creationId xmlns:a16="http://schemas.microsoft.com/office/drawing/2014/main" id="{14E40FC0-2078-4C8D-B85D-6C657B7D1F9C}"/>
                </a:ext>
              </a:extLst>
            </p:cNvPr>
            <p:cNvSpPr/>
            <p:nvPr/>
          </p:nvSpPr>
          <p:spPr>
            <a:xfrm>
              <a:off x="6348161" y="5410882"/>
              <a:ext cx="324000" cy="108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C04A6B7B-4688-4D87-9FA0-A5BECDD572F1}"/>
                </a:ext>
              </a:extLst>
            </p:cNvPr>
            <p:cNvSpPr txBox="1"/>
            <p:nvPr/>
          </p:nvSpPr>
          <p:spPr>
            <a:xfrm>
              <a:off x="6272749" y="5360977"/>
              <a:ext cx="49170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/>
                <a:t>連雀町</a:t>
              </a:r>
            </a:p>
          </p:txBody>
        </p:sp>
        <p:grpSp>
          <p:nvGrpSpPr>
            <p:cNvPr id="121" name="グループ化 120">
              <a:extLst>
                <a:ext uri="{FF2B5EF4-FFF2-40B4-BE49-F238E27FC236}">
                  <a16:creationId xmlns:a16="http://schemas.microsoft.com/office/drawing/2014/main" id="{EFBB5703-1FC6-4AE6-A8D5-7CE6F8DCE594}"/>
                </a:ext>
              </a:extLst>
            </p:cNvPr>
            <p:cNvGrpSpPr/>
            <p:nvPr/>
          </p:nvGrpSpPr>
          <p:grpSpPr>
            <a:xfrm>
              <a:off x="5598970" y="4103972"/>
              <a:ext cx="198000" cy="90000"/>
              <a:chOff x="3779912" y="5085184"/>
              <a:chExt cx="198000" cy="90000"/>
            </a:xfrm>
          </p:grpSpPr>
          <p:sp>
            <p:nvSpPr>
              <p:cNvPr id="145" name="角丸四角形 131">
                <a:extLst>
                  <a:ext uri="{FF2B5EF4-FFF2-40B4-BE49-F238E27FC236}">
                    <a16:creationId xmlns:a16="http://schemas.microsoft.com/office/drawing/2014/main" id="{6C75335B-0A50-47CC-99B5-5BB8E9EBC1D6}"/>
                  </a:ext>
                </a:extLst>
              </p:cNvPr>
              <p:cNvSpPr/>
              <p:nvPr/>
            </p:nvSpPr>
            <p:spPr>
              <a:xfrm>
                <a:off x="3779912" y="5085184"/>
                <a:ext cx="198000" cy="90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" name="円/楕円 132">
                <a:extLst>
                  <a:ext uri="{FF2B5EF4-FFF2-40B4-BE49-F238E27FC236}">
                    <a16:creationId xmlns:a16="http://schemas.microsoft.com/office/drawing/2014/main" id="{3566DD6C-1EB4-4914-B825-1C910F44ACAB}"/>
                  </a:ext>
                </a:extLst>
              </p:cNvPr>
              <p:cNvSpPr/>
              <p:nvPr/>
            </p:nvSpPr>
            <p:spPr>
              <a:xfrm>
                <a:off x="3912454" y="5098976"/>
                <a:ext cx="61200" cy="612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" name="円/楕円 133">
                <a:extLst>
                  <a:ext uri="{FF2B5EF4-FFF2-40B4-BE49-F238E27FC236}">
                    <a16:creationId xmlns:a16="http://schemas.microsoft.com/office/drawing/2014/main" id="{5AE338C4-F52D-4F89-9702-87306655E520}"/>
                  </a:ext>
                </a:extLst>
              </p:cNvPr>
              <p:cNvSpPr/>
              <p:nvPr/>
            </p:nvSpPr>
            <p:spPr>
              <a:xfrm>
                <a:off x="3847720" y="5098960"/>
                <a:ext cx="61200" cy="61200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" name="円/楕円 134">
                <a:extLst>
                  <a:ext uri="{FF2B5EF4-FFF2-40B4-BE49-F238E27FC236}">
                    <a16:creationId xmlns:a16="http://schemas.microsoft.com/office/drawing/2014/main" id="{4C570A8F-5A12-49FB-BBD1-A4AB54527317}"/>
                  </a:ext>
                </a:extLst>
              </p:cNvPr>
              <p:cNvSpPr/>
              <p:nvPr/>
            </p:nvSpPr>
            <p:spPr>
              <a:xfrm>
                <a:off x="3790720" y="5100755"/>
                <a:ext cx="61200" cy="612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22" name="フリーフォーム 108">
              <a:extLst>
                <a:ext uri="{FF2B5EF4-FFF2-40B4-BE49-F238E27FC236}">
                  <a16:creationId xmlns:a16="http://schemas.microsoft.com/office/drawing/2014/main" id="{27AB3729-A1ED-46DC-BFB1-8D2B9D9497D0}"/>
                </a:ext>
              </a:extLst>
            </p:cNvPr>
            <p:cNvSpPr/>
            <p:nvPr/>
          </p:nvSpPr>
          <p:spPr>
            <a:xfrm>
              <a:off x="5857849" y="5281613"/>
              <a:ext cx="781076" cy="10230"/>
            </a:xfrm>
            <a:custGeom>
              <a:avLst/>
              <a:gdLst>
                <a:gd name="connsiteX0" fmla="*/ 781076 w 781076"/>
                <a:gd name="connsiteY0" fmla="*/ 0 h 10230"/>
                <a:gd name="connsiteX1" fmla="*/ 52414 w 781076"/>
                <a:gd name="connsiteY1" fmla="*/ 9525 h 10230"/>
                <a:gd name="connsiteX2" fmla="*/ 57176 w 781076"/>
                <a:gd name="connsiteY2" fmla="*/ 9525 h 10230"/>
                <a:gd name="connsiteX3" fmla="*/ 57176 w 781076"/>
                <a:gd name="connsiteY3" fmla="*/ 9525 h 10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1076" h="10230">
                  <a:moveTo>
                    <a:pt x="781076" y="0"/>
                  </a:moveTo>
                  <a:lnTo>
                    <a:pt x="52414" y="9525"/>
                  </a:lnTo>
                  <a:cubicBezTo>
                    <a:pt x="-68236" y="11113"/>
                    <a:pt x="57176" y="9525"/>
                    <a:pt x="57176" y="9525"/>
                  </a:cubicBezTo>
                  <a:lnTo>
                    <a:pt x="57176" y="9525"/>
                  </a:lnTo>
                </a:path>
              </a:pathLst>
            </a:custGeom>
            <a:noFill/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六角形 122">
              <a:extLst>
                <a:ext uri="{FF2B5EF4-FFF2-40B4-BE49-F238E27FC236}">
                  <a16:creationId xmlns:a16="http://schemas.microsoft.com/office/drawing/2014/main" id="{6F9271C9-6207-42F6-99C6-D4DD8234E81F}"/>
                </a:ext>
              </a:extLst>
            </p:cNvPr>
            <p:cNvSpPr/>
            <p:nvPr/>
          </p:nvSpPr>
          <p:spPr>
            <a:xfrm>
              <a:off x="6592829" y="5218134"/>
              <a:ext cx="180000" cy="108000"/>
            </a:xfrm>
            <a:prstGeom prst="hexagon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テキスト ボックス 123">
              <a:extLst>
                <a:ext uri="{FF2B5EF4-FFF2-40B4-BE49-F238E27FC236}">
                  <a16:creationId xmlns:a16="http://schemas.microsoft.com/office/drawing/2014/main" id="{0505C0B0-AEDA-4A40-B97E-B40109B9DB2F}"/>
                </a:ext>
              </a:extLst>
            </p:cNvPr>
            <p:cNvSpPr txBox="1"/>
            <p:nvPr/>
          </p:nvSpPr>
          <p:spPr>
            <a:xfrm>
              <a:off x="6532779" y="5152866"/>
              <a:ext cx="34768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900" b="1" dirty="0">
                  <a:solidFill>
                    <a:schemeClr val="bg1"/>
                  </a:solidFill>
                </a:rPr>
                <a:t>51</a:t>
              </a:r>
              <a:endParaRPr kumimoji="1" lang="ja-JP" altLang="en-US" sz="900" b="1" dirty="0">
                <a:solidFill>
                  <a:schemeClr val="bg1"/>
                </a:solidFill>
              </a:endParaRPr>
            </a:p>
          </p:txBody>
        </p:sp>
        <p:grpSp>
          <p:nvGrpSpPr>
            <p:cNvPr id="125" name="グループ化 124">
              <a:extLst>
                <a:ext uri="{FF2B5EF4-FFF2-40B4-BE49-F238E27FC236}">
                  <a16:creationId xmlns:a16="http://schemas.microsoft.com/office/drawing/2014/main" id="{D3897109-226B-451D-AA7B-A9E1FD5052EB}"/>
                </a:ext>
              </a:extLst>
            </p:cNvPr>
            <p:cNvGrpSpPr/>
            <p:nvPr/>
          </p:nvGrpSpPr>
          <p:grpSpPr>
            <a:xfrm>
              <a:off x="6404466" y="5243185"/>
              <a:ext cx="198000" cy="90000"/>
              <a:chOff x="3779912" y="5085184"/>
              <a:chExt cx="198000" cy="90000"/>
            </a:xfrm>
          </p:grpSpPr>
          <p:sp>
            <p:nvSpPr>
              <p:cNvPr id="141" name="角丸四角形 127">
                <a:extLst>
                  <a:ext uri="{FF2B5EF4-FFF2-40B4-BE49-F238E27FC236}">
                    <a16:creationId xmlns:a16="http://schemas.microsoft.com/office/drawing/2014/main" id="{25648D07-0BE3-4B85-9A05-C2C3CA64A7F4}"/>
                  </a:ext>
                </a:extLst>
              </p:cNvPr>
              <p:cNvSpPr/>
              <p:nvPr/>
            </p:nvSpPr>
            <p:spPr>
              <a:xfrm>
                <a:off x="3779912" y="5085184"/>
                <a:ext cx="198000" cy="90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2" name="円/楕円 128">
                <a:extLst>
                  <a:ext uri="{FF2B5EF4-FFF2-40B4-BE49-F238E27FC236}">
                    <a16:creationId xmlns:a16="http://schemas.microsoft.com/office/drawing/2014/main" id="{58401657-6FF4-4A3B-B369-6B66DB639C7B}"/>
                  </a:ext>
                </a:extLst>
              </p:cNvPr>
              <p:cNvSpPr/>
              <p:nvPr/>
            </p:nvSpPr>
            <p:spPr>
              <a:xfrm>
                <a:off x="3912454" y="5098976"/>
                <a:ext cx="61200" cy="612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3" name="円/楕円 129">
                <a:extLst>
                  <a:ext uri="{FF2B5EF4-FFF2-40B4-BE49-F238E27FC236}">
                    <a16:creationId xmlns:a16="http://schemas.microsoft.com/office/drawing/2014/main" id="{3ED54FFA-23EB-41EC-AC19-E15668C8DC01}"/>
                  </a:ext>
                </a:extLst>
              </p:cNvPr>
              <p:cNvSpPr/>
              <p:nvPr/>
            </p:nvSpPr>
            <p:spPr>
              <a:xfrm>
                <a:off x="3847720" y="5098960"/>
                <a:ext cx="61200" cy="61200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4" name="円/楕円 130">
                <a:extLst>
                  <a:ext uri="{FF2B5EF4-FFF2-40B4-BE49-F238E27FC236}">
                    <a16:creationId xmlns:a16="http://schemas.microsoft.com/office/drawing/2014/main" id="{F290700E-0664-4D0C-8ECB-AE4A830C363A}"/>
                  </a:ext>
                </a:extLst>
              </p:cNvPr>
              <p:cNvSpPr/>
              <p:nvPr/>
            </p:nvSpPr>
            <p:spPr>
              <a:xfrm>
                <a:off x="3790720" y="5100755"/>
                <a:ext cx="61200" cy="612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26" name="正方形/長方形 125">
              <a:extLst>
                <a:ext uri="{FF2B5EF4-FFF2-40B4-BE49-F238E27FC236}">
                  <a16:creationId xmlns:a16="http://schemas.microsoft.com/office/drawing/2014/main" id="{4328BFEA-54E1-4B00-A8A6-423C3CB2E20B}"/>
                </a:ext>
              </a:extLst>
            </p:cNvPr>
            <p:cNvSpPr/>
            <p:nvPr/>
          </p:nvSpPr>
          <p:spPr>
            <a:xfrm>
              <a:off x="5531280" y="3993141"/>
              <a:ext cx="216000" cy="108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513B8E30-98AA-49F5-8E65-043A95B15935}"/>
                </a:ext>
              </a:extLst>
            </p:cNvPr>
            <p:cNvSpPr txBox="1"/>
            <p:nvPr/>
          </p:nvSpPr>
          <p:spPr>
            <a:xfrm>
              <a:off x="5452755" y="3944661"/>
              <a:ext cx="41041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/>
                <a:t>寺山</a:t>
              </a:r>
            </a:p>
          </p:txBody>
        </p:sp>
        <p:sp>
          <p:nvSpPr>
            <p:cNvPr id="128" name="六角形 127">
              <a:extLst>
                <a:ext uri="{FF2B5EF4-FFF2-40B4-BE49-F238E27FC236}">
                  <a16:creationId xmlns:a16="http://schemas.microsoft.com/office/drawing/2014/main" id="{E9B6B636-428B-405F-962F-F50B68495F82}"/>
                </a:ext>
              </a:extLst>
            </p:cNvPr>
            <p:cNvSpPr/>
            <p:nvPr/>
          </p:nvSpPr>
          <p:spPr>
            <a:xfrm>
              <a:off x="6151445" y="4167636"/>
              <a:ext cx="180000" cy="108000"/>
            </a:xfrm>
            <a:prstGeom prst="hexagon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D2D93AC0-FC62-42F7-8F86-B938D67E6112}"/>
                </a:ext>
              </a:extLst>
            </p:cNvPr>
            <p:cNvSpPr txBox="1"/>
            <p:nvPr/>
          </p:nvSpPr>
          <p:spPr>
            <a:xfrm flipH="1">
              <a:off x="6091229" y="4110196"/>
              <a:ext cx="4381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900" b="1" dirty="0">
                  <a:solidFill>
                    <a:schemeClr val="bg1"/>
                  </a:solidFill>
                </a:rPr>
                <a:t>12</a:t>
              </a:r>
              <a:endParaRPr kumimoji="1" lang="ja-JP" altLang="en-US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130" name="六角形 129">
              <a:extLst>
                <a:ext uri="{FF2B5EF4-FFF2-40B4-BE49-F238E27FC236}">
                  <a16:creationId xmlns:a16="http://schemas.microsoft.com/office/drawing/2014/main" id="{8ACD8E3A-C570-4172-BC3E-5AEEC351D69F}"/>
                </a:ext>
              </a:extLst>
            </p:cNvPr>
            <p:cNvSpPr/>
            <p:nvPr/>
          </p:nvSpPr>
          <p:spPr>
            <a:xfrm>
              <a:off x="6141321" y="5619157"/>
              <a:ext cx="216024" cy="108000"/>
            </a:xfrm>
            <a:prstGeom prst="hexagon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テキスト ボックス 130">
              <a:extLst>
                <a:ext uri="{FF2B5EF4-FFF2-40B4-BE49-F238E27FC236}">
                  <a16:creationId xmlns:a16="http://schemas.microsoft.com/office/drawing/2014/main" id="{463B04F7-1A81-4A06-837A-F1662144FD96}"/>
                </a:ext>
              </a:extLst>
            </p:cNvPr>
            <p:cNvSpPr txBox="1"/>
            <p:nvPr/>
          </p:nvSpPr>
          <p:spPr>
            <a:xfrm>
              <a:off x="6070090" y="5560371"/>
              <a:ext cx="3902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900" b="1" dirty="0">
                  <a:solidFill>
                    <a:schemeClr val="bg1"/>
                  </a:solidFill>
                </a:rPr>
                <a:t>246</a:t>
              </a:r>
              <a:endParaRPr kumimoji="1" lang="ja-JP" altLang="en-US" sz="900" b="1" dirty="0">
                <a:solidFill>
                  <a:schemeClr val="bg1"/>
                </a:solidFill>
              </a:endParaRPr>
            </a:p>
          </p:txBody>
        </p:sp>
        <p:grpSp>
          <p:nvGrpSpPr>
            <p:cNvPr id="132" name="グループ化 131">
              <a:extLst>
                <a:ext uri="{FF2B5EF4-FFF2-40B4-BE49-F238E27FC236}">
                  <a16:creationId xmlns:a16="http://schemas.microsoft.com/office/drawing/2014/main" id="{54F8CE11-5FA9-430B-B502-1BEBB1D3B3EB}"/>
                </a:ext>
              </a:extLst>
            </p:cNvPr>
            <p:cNvGrpSpPr/>
            <p:nvPr/>
          </p:nvGrpSpPr>
          <p:grpSpPr>
            <a:xfrm>
              <a:off x="5742896" y="4216086"/>
              <a:ext cx="85016" cy="162771"/>
              <a:chOff x="4447599" y="4809907"/>
              <a:chExt cx="85016" cy="162771"/>
            </a:xfrm>
          </p:grpSpPr>
          <p:sp>
            <p:nvSpPr>
              <p:cNvPr id="138" name="円/楕円 124">
                <a:extLst>
                  <a:ext uri="{FF2B5EF4-FFF2-40B4-BE49-F238E27FC236}">
                    <a16:creationId xmlns:a16="http://schemas.microsoft.com/office/drawing/2014/main" id="{67E52EC8-9CF0-432D-9109-51164FFC634C}"/>
                  </a:ext>
                </a:extLst>
              </p:cNvPr>
              <p:cNvSpPr/>
              <p:nvPr/>
            </p:nvSpPr>
            <p:spPr>
              <a:xfrm>
                <a:off x="4447599" y="4809907"/>
                <a:ext cx="85016" cy="85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39" name="直線コネクタ 138">
                <a:extLst>
                  <a:ext uri="{FF2B5EF4-FFF2-40B4-BE49-F238E27FC236}">
                    <a16:creationId xmlns:a16="http://schemas.microsoft.com/office/drawing/2014/main" id="{D3553CF3-8987-41E9-942D-22CA92FEC6C8}"/>
                  </a:ext>
                </a:extLst>
              </p:cNvPr>
              <p:cNvCxnSpPr/>
              <p:nvPr/>
            </p:nvCxnSpPr>
            <p:spPr>
              <a:xfrm>
                <a:off x="4489748" y="4891086"/>
                <a:ext cx="0" cy="81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コネクタ 139">
                <a:extLst>
                  <a:ext uri="{FF2B5EF4-FFF2-40B4-BE49-F238E27FC236}">
                    <a16:creationId xmlns:a16="http://schemas.microsoft.com/office/drawing/2014/main" id="{F14324F7-1D58-4EDF-A4DA-DBD8BCAFF193}"/>
                  </a:ext>
                </a:extLst>
              </p:cNvPr>
              <p:cNvCxnSpPr/>
              <p:nvPr/>
            </p:nvCxnSpPr>
            <p:spPr>
              <a:xfrm>
                <a:off x="4459326" y="4967229"/>
                <a:ext cx="7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3" name="直線コネクタ 132">
              <a:extLst>
                <a:ext uri="{FF2B5EF4-FFF2-40B4-BE49-F238E27FC236}">
                  <a16:creationId xmlns:a16="http://schemas.microsoft.com/office/drawing/2014/main" id="{8200E2ED-C8B9-457A-B7CF-3E490F88818F}"/>
                </a:ext>
              </a:extLst>
            </p:cNvPr>
            <p:cNvCxnSpPr/>
            <p:nvPr/>
          </p:nvCxnSpPr>
          <p:spPr>
            <a:xfrm>
              <a:off x="5813623" y="4272883"/>
              <a:ext cx="487155" cy="7290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正方形/長方形 133">
              <a:extLst>
                <a:ext uri="{FF2B5EF4-FFF2-40B4-BE49-F238E27FC236}">
                  <a16:creationId xmlns:a16="http://schemas.microsoft.com/office/drawing/2014/main" id="{6A0B2C9B-1746-460D-BDB2-6DA6D7EADEAB}"/>
                </a:ext>
              </a:extLst>
            </p:cNvPr>
            <p:cNvSpPr/>
            <p:nvPr/>
          </p:nvSpPr>
          <p:spPr>
            <a:xfrm>
              <a:off x="6310313" y="4290285"/>
              <a:ext cx="576000" cy="9387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9AA72FC0-4D9C-42B4-AE3F-322ED0CF458B}"/>
                </a:ext>
              </a:extLst>
            </p:cNvPr>
            <p:cNvSpPr txBox="1"/>
            <p:nvPr/>
          </p:nvSpPr>
          <p:spPr>
            <a:xfrm>
              <a:off x="6239173" y="4244889"/>
              <a:ext cx="76383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dirty="0"/>
                <a:t>「下寺山」バス停</a:t>
              </a:r>
              <a:endParaRPr kumimoji="1" lang="en-US" altLang="ja-JP" sz="600" dirty="0"/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0B46F2C2-D272-48F4-BB62-6B1AE96D3807}"/>
                </a:ext>
              </a:extLst>
            </p:cNvPr>
            <p:cNvSpPr txBox="1"/>
            <p:nvPr/>
          </p:nvSpPr>
          <p:spPr>
            <a:xfrm>
              <a:off x="6656675" y="5766289"/>
              <a:ext cx="648072" cy="2239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/>
                <a:t>川越工高</a:t>
              </a:r>
            </a:p>
          </p:txBody>
        </p:sp>
        <p:sp>
          <p:nvSpPr>
            <p:cNvPr id="137" name="テキスト ボックス 136">
              <a:extLst>
                <a:ext uri="{FF2B5EF4-FFF2-40B4-BE49-F238E27FC236}">
                  <a16:creationId xmlns:a16="http://schemas.microsoft.com/office/drawing/2014/main" id="{88E1C6F2-CE65-4C13-A9A2-DE1671DC82AC}"/>
                </a:ext>
              </a:extLst>
            </p:cNvPr>
            <p:cNvSpPr txBox="1"/>
            <p:nvPr/>
          </p:nvSpPr>
          <p:spPr>
            <a:xfrm>
              <a:off x="6000796" y="5978179"/>
              <a:ext cx="615335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800"/>
                </a:lnSpc>
              </a:pPr>
              <a:r>
                <a:rPr kumimoji="1" lang="ja-JP" altLang="en-US" sz="800" dirty="0"/>
                <a:t>川越</a:t>
              </a:r>
              <a:endParaRPr kumimoji="1" lang="en-US" altLang="ja-JP" sz="800" dirty="0"/>
            </a:p>
            <a:p>
              <a:pPr>
                <a:lnSpc>
                  <a:spcPts val="800"/>
                </a:lnSpc>
              </a:pPr>
              <a:r>
                <a:rPr kumimoji="1" lang="ja-JP" altLang="en-US" sz="800" dirty="0"/>
                <a:t>市駅</a:t>
              </a:r>
            </a:p>
          </p:txBody>
        </p:sp>
      </p:grpSp>
      <p:sp>
        <p:nvSpPr>
          <p:cNvPr id="178" name="テキスト ボックス 177">
            <a:extLst>
              <a:ext uri="{FF2B5EF4-FFF2-40B4-BE49-F238E27FC236}">
                <a16:creationId xmlns:a16="http://schemas.microsoft.com/office/drawing/2014/main" id="{2F33D103-391F-4F1D-92F8-710E21EF936D}"/>
              </a:ext>
            </a:extLst>
          </p:cNvPr>
          <p:cNvSpPr txBox="1"/>
          <p:nvPr/>
        </p:nvSpPr>
        <p:spPr>
          <a:xfrm>
            <a:off x="8020038" y="523908"/>
            <a:ext cx="7716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solidFill>
                  <a:schemeClr val="bg1"/>
                </a:solidFill>
              </a:rPr>
              <a:t>本社外観</a:t>
            </a:r>
          </a:p>
        </p:txBody>
      </p:sp>
      <p:sp>
        <p:nvSpPr>
          <p:cNvPr id="168" name="テキスト ボックス 167">
            <a:extLst>
              <a:ext uri="{FF2B5EF4-FFF2-40B4-BE49-F238E27FC236}">
                <a16:creationId xmlns:a16="http://schemas.microsoft.com/office/drawing/2014/main" id="{48A6152F-7A6D-4F9A-98D6-F106312AB951}"/>
              </a:ext>
            </a:extLst>
          </p:cNvPr>
          <p:cNvSpPr txBox="1"/>
          <p:nvPr/>
        </p:nvSpPr>
        <p:spPr>
          <a:xfrm>
            <a:off x="2135621" y="522140"/>
            <a:ext cx="2591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（業種：金属被覆・彫刻業</a:t>
            </a:r>
            <a:r>
              <a:rPr kumimoji="1" lang="en-US" altLang="ja-JP" sz="1200" dirty="0"/>
              <a:t>,</a:t>
            </a:r>
            <a:r>
              <a:rPr kumimoji="1" lang="ja-JP" altLang="en-US" sz="1200" dirty="0"/>
              <a:t>熱処理業</a:t>
            </a:r>
            <a:r>
              <a:rPr lang="ja-JP" altLang="en-US" sz="1200" dirty="0"/>
              <a:t>）</a:t>
            </a:r>
            <a:endParaRPr kumimoji="1" lang="ja-JP" altLang="en-US" sz="1200" dirty="0"/>
          </a:p>
        </p:txBody>
      </p:sp>
      <p:sp>
        <p:nvSpPr>
          <p:cNvPr id="173" name="テキスト ボックス 172">
            <a:extLst>
              <a:ext uri="{FF2B5EF4-FFF2-40B4-BE49-F238E27FC236}">
                <a16:creationId xmlns:a16="http://schemas.microsoft.com/office/drawing/2014/main" id="{F6A07914-A598-4B10-A61F-C9D83829D139}"/>
              </a:ext>
            </a:extLst>
          </p:cNvPr>
          <p:cNvSpPr txBox="1"/>
          <p:nvPr/>
        </p:nvSpPr>
        <p:spPr>
          <a:xfrm>
            <a:off x="3275856" y="1175671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（所在地：川越市）</a:t>
            </a:r>
          </a:p>
        </p:txBody>
      </p:sp>
      <p:sp>
        <p:nvSpPr>
          <p:cNvPr id="180" name="テキスト ボックス 179">
            <a:extLst>
              <a:ext uri="{FF2B5EF4-FFF2-40B4-BE49-F238E27FC236}">
                <a16:creationId xmlns:a16="http://schemas.microsoft.com/office/drawing/2014/main" id="{AF8358D7-0CE7-4497-8590-0891D93EB8E5}"/>
              </a:ext>
            </a:extLst>
          </p:cNvPr>
          <p:cNvSpPr txBox="1"/>
          <p:nvPr/>
        </p:nvSpPr>
        <p:spPr>
          <a:xfrm>
            <a:off x="959198" y="1175671"/>
            <a:ext cx="20787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電話：</a:t>
            </a:r>
            <a:r>
              <a:rPr lang="ja-JP" altLang="en-US" sz="1200" dirty="0"/>
              <a:t>０４９－２２５－２２８２</a:t>
            </a:r>
            <a:endParaRPr kumimoji="1" lang="ja-JP" altLang="en-US" sz="1200" dirty="0"/>
          </a:p>
        </p:txBody>
      </p:sp>
      <p:sp>
        <p:nvSpPr>
          <p:cNvPr id="182" name="テキスト ボックス 36">
            <a:extLst>
              <a:ext uri="{FF2B5EF4-FFF2-40B4-BE49-F238E27FC236}">
                <a16:creationId xmlns:a16="http://schemas.microsoft.com/office/drawing/2014/main" id="{1E460935-0697-4E86-A707-8EC48DEFD1AA}"/>
              </a:ext>
            </a:extLst>
          </p:cNvPr>
          <p:cNvSpPr txBox="1"/>
          <p:nvPr/>
        </p:nvSpPr>
        <p:spPr>
          <a:xfrm>
            <a:off x="392894" y="-37278"/>
            <a:ext cx="2637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solidFill>
                  <a:srgbClr val="FF0000"/>
                </a:solidFill>
              </a:rPr>
              <a:t>県内産業魅力発見セミナー</a:t>
            </a:r>
            <a:endParaRPr lang="en-US" altLang="ja-JP" sz="1400" b="1" dirty="0">
              <a:solidFill>
                <a:srgbClr val="FF0000"/>
              </a:solidFill>
            </a:endParaRPr>
          </a:p>
          <a:p>
            <a:r>
              <a:rPr lang="ja-JP" altLang="en-US" sz="1400" b="1" dirty="0">
                <a:solidFill>
                  <a:srgbClr val="FF0000"/>
                </a:solidFill>
              </a:rPr>
              <a:t>川越開催 ３月１５日（火）１４時～</a:t>
            </a:r>
          </a:p>
        </p:txBody>
      </p:sp>
      <p:sp>
        <p:nvSpPr>
          <p:cNvPr id="184" name="テキスト ボックス 183">
            <a:extLst>
              <a:ext uri="{FF2B5EF4-FFF2-40B4-BE49-F238E27FC236}">
                <a16:creationId xmlns:a16="http://schemas.microsoft.com/office/drawing/2014/main" id="{E9F5EBC9-5B22-406D-82C3-6DF8F158B39F}"/>
              </a:ext>
            </a:extLst>
          </p:cNvPr>
          <p:cNvSpPr txBox="1"/>
          <p:nvPr/>
        </p:nvSpPr>
        <p:spPr>
          <a:xfrm>
            <a:off x="788581" y="2607295"/>
            <a:ext cx="3735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採用人数、選考方法、賃金、就業時間、休日等詳細については面接会時配布の資料をご確認願います。</a:t>
            </a:r>
          </a:p>
        </p:txBody>
      </p:sp>
      <p:sp>
        <p:nvSpPr>
          <p:cNvPr id="185" name="正方形/長方形 184">
            <a:extLst>
              <a:ext uri="{FF2B5EF4-FFF2-40B4-BE49-F238E27FC236}">
                <a16:creationId xmlns:a16="http://schemas.microsoft.com/office/drawing/2014/main" id="{05014B09-4DA8-4AD2-9E80-DD0205BAF66B}"/>
              </a:ext>
            </a:extLst>
          </p:cNvPr>
          <p:cNvSpPr/>
          <p:nvPr/>
        </p:nvSpPr>
        <p:spPr>
          <a:xfrm>
            <a:off x="1715497" y="3861048"/>
            <a:ext cx="201185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300" b="1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No.1</a:t>
            </a:r>
            <a:r>
              <a:rPr lang="ja-JP" altLang="en-US" sz="1300" b="1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の技術力を目指して</a:t>
            </a:r>
            <a:endParaRPr lang="ja-JP" altLang="en-US" sz="1300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sp>
        <p:nvSpPr>
          <p:cNvPr id="186" name="正方形/長方形 185">
            <a:extLst>
              <a:ext uri="{FF2B5EF4-FFF2-40B4-BE49-F238E27FC236}">
                <a16:creationId xmlns:a16="http://schemas.microsoft.com/office/drawing/2014/main" id="{3773FF41-CD8E-4D19-9F35-E206894DAAEC}"/>
              </a:ext>
            </a:extLst>
          </p:cNvPr>
          <p:cNvSpPr/>
          <p:nvPr/>
        </p:nvSpPr>
        <p:spPr>
          <a:xfrm>
            <a:off x="1711524" y="4081624"/>
            <a:ext cx="189549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300" b="1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No.1</a:t>
            </a:r>
            <a:r>
              <a:rPr lang="ja-JP" altLang="en-US" sz="1300" b="1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の品質を目指して</a:t>
            </a:r>
            <a:endParaRPr lang="ja-JP" altLang="en-US" sz="1300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sp>
        <p:nvSpPr>
          <p:cNvPr id="187" name="正方形/長方形 186">
            <a:extLst>
              <a:ext uri="{FF2B5EF4-FFF2-40B4-BE49-F238E27FC236}">
                <a16:creationId xmlns:a16="http://schemas.microsoft.com/office/drawing/2014/main" id="{5086A89E-586C-4231-823A-3DBE2EB2FA18}"/>
              </a:ext>
            </a:extLst>
          </p:cNvPr>
          <p:cNvSpPr/>
          <p:nvPr/>
        </p:nvSpPr>
        <p:spPr>
          <a:xfrm>
            <a:off x="1717603" y="4306940"/>
            <a:ext cx="2004696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300" b="1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No.1</a:t>
            </a:r>
            <a:r>
              <a:rPr lang="ja-JP" altLang="en-US" sz="1300" b="1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の生産性を目指して</a:t>
            </a:r>
            <a:endParaRPr lang="ja-JP" altLang="en-US" sz="1300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6D3EED6-DA14-4D17-A9D6-A56F20A09C80}"/>
              </a:ext>
            </a:extLst>
          </p:cNvPr>
          <p:cNvSpPr/>
          <p:nvPr/>
        </p:nvSpPr>
        <p:spPr>
          <a:xfrm>
            <a:off x="734660" y="4654877"/>
            <a:ext cx="38928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金属製品の塗装を専門に行う</a:t>
            </a:r>
            <a:r>
              <a:rPr lang="en-US" altLang="ja-JP" sz="1200" dirty="0"/>
              <a:t>『</a:t>
            </a:r>
            <a:r>
              <a:rPr lang="ja-JP" altLang="en-US" sz="1200" dirty="0"/>
              <a:t>トップ工業</a:t>
            </a:r>
            <a:r>
              <a:rPr lang="en-US" altLang="ja-JP" sz="1200" dirty="0"/>
              <a:t>』</a:t>
            </a:r>
            <a:br>
              <a:rPr lang="ja-JP" altLang="en-US" sz="1200" dirty="0"/>
            </a:br>
            <a:r>
              <a:rPr lang="ja-JP" altLang="en-US" sz="1200" dirty="0"/>
              <a:t>埼玉県内に</a:t>
            </a:r>
            <a:r>
              <a:rPr lang="en-US" altLang="ja-JP" sz="1200" dirty="0"/>
              <a:t>2</a:t>
            </a:r>
            <a:r>
              <a:rPr lang="ja-JP" altLang="en-US" sz="1200" dirty="0"/>
              <a:t>つの工場（川越本社・美里）を設け、長年にわたって操業を続けてきました。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15D4996-21E9-40B7-9CCE-6073CF185AC4}"/>
              </a:ext>
            </a:extLst>
          </p:cNvPr>
          <p:cNvSpPr/>
          <p:nvPr/>
        </p:nvSpPr>
        <p:spPr>
          <a:xfrm>
            <a:off x="738388" y="5229200"/>
            <a:ext cx="38928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私たちが追求するのは、お客様のニーズに応え、高品質で安定した供給をする為に、改善活動や技術革新を追求しています。徹底した検査体制と一人ひとりの熱意で、最高品質のモノづくりを目指しています。</a:t>
            </a:r>
          </a:p>
        </p:txBody>
      </p:sp>
      <p:sp>
        <p:nvSpPr>
          <p:cNvPr id="188" name="正方形/長方形 187">
            <a:extLst>
              <a:ext uri="{FF2B5EF4-FFF2-40B4-BE49-F238E27FC236}">
                <a16:creationId xmlns:a16="http://schemas.microsoft.com/office/drawing/2014/main" id="{E110FC17-FF0C-4D9A-BB30-E71BF775A21D}"/>
              </a:ext>
            </a:extLst>
          </p:cNvPr>
          <p:cNvSpPr/>
          <p:nvPr/>
        </p:nvSpPr>
        <p:spPr>
          <a:xfrm>
            <a:off x="736112" y="6017244"/>
            <a:ext cx="38928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【</a:t>
            </a:r>
            <a:r>
              <a:rPr lang="ja-JP" altLang="en-US" sz="1200" dirty="0"/>
              <a:t>取得・認定・加盟</a:t>
            </a:r>
            <a:r>
              <a:rPr lang="en-US" altLang="ja-JP" sz="1200" dirty="0"/>
              <a:t>】</a:t>
            </a:r>
            <a:r>
              <a:rPr lang="ja-JP" altLang="en-US" sz="1200" dirty="0"/>
              <a:t>　環境・品質ＩＳＯ、彩の国工場の指定、ウーマノミクス金賞、陸上競技連盟、各種組合ほか</a:t>
            </a:r>
          </a:p>
        </p:txBody>
      </p:sp>
      <p:sp>
        <p:nvSpPr>
          <p:cNvPr id="189" name="正方形/長方形 188">
            <a:extLst>
              <a:ext uri="{FF2B5EF4-FFF2-40B4-BE49-F238E27FC236}">
                <a16:creationId xmlns:a16="http://schemas.microsoft.com/office/drawing/2014/main" id="{76E547A1-EAD0-4E11-BFE3-72A4BAA05045}"/>
              </a:ext>
            </a:extLst>
          </p:cNvPr>
          <p:cNvSpPr/>
          <p:nvPr/>
        </p:nvSpPr>
        <p:spPr>
          <a:xfrm>
            <a:off x="4816712" y="3172427"/>
            <a:ext cx="3896815" cy="33503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正方形/長方形 189">
            <a:extLst>
              <a:ext uri="{FF2B5EF4-FFF2-40B4-BE49-F238E27FC236}">
                <a16:creationId xmlns:a16="http://schemas.microsoft.com/office/drawing/2014/main" id="{A65467DA-04C7-45A8-AB12-4F96CF289801}"/>
              </a:ext>
            </a:extLst>
          </p:cNvPr>
          <p:cNvSpPr/>
          <p:nvPr/>
        </p:nvSpPr>
        <p:spPr>
          <a:xfrm>
            <a:off x="4646545" y="3172428"/>
            <a:ext cx="359652" cy="33503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rIns="72000" rtlCol="0" anchor="t" anchorCtr="1"/>
          <a:lstStyle/>
          <a:p>
            <a:pPr algn="ctr"/>
            <a:r>
              <a:rPr kumimoji="1" lang="ja-JP" altLang="en-US" sz="1200" b="1" dirty="0"/>
              <a:t>仕 事 の 内 容</a:t>
            </a:r>
            <a:endParaRPr kumimoji="1" lang="en-US" altLang="ja-JP" sz="1200" b="1" dirty="0"/>
          </a:p>
          <a:p>
            <a:pPr algn="ctr"/>
            <a:endParaRPr kumimoji="1" lang="ja-JP" altLang="en-US" sz="1100" dirty="0"/>
          </a:p>
        </p:txBody>
      </p:sp>
      <p:sp>
        <p:nvSpPr>
          <p:cNvPr id="179" name="テキスト ボックス 178">
            <a:extLst>
              <a:ext uri="{FF2B5EF4-FFF2-40B4-BE49-F238E27FC236}">
                <a16:creationId xmlns:a16="http://schemas.microsoft.com/office/drawing/2014/main" id="{1C36AF33-AA85-487A-AA0F-3C1F8D345853}"/>
              </a:ext>
            </a:extLst>
          </p:cNvPr>
          <p:cNvSpPr txBox="1"/>
          <p:nvPr/>
        </p:nvSpPr>
        <p:spPr>
          <a:xfrm>
            <a:off x="3350064" y="289495"/>
            <a:ext cx="12939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/>
              <a:t>事業者番号</a:t>
            </a:r>
            <a:r>
              <a:rPr kumimoji="1" lang="en-US" altLang="ja-JP" sz="900" b="1" dirty="0"/>
              <a:t>1104-845-0</a:t>
            </a:r>
            <a:endParaRPr kumimoji="1" lang="ja-JP" altLang="en-US" sz="900" b="1" dirty="0"/>
          </a:p>
        </p:txBody>
      </p:sp>
      <p:sp>
        <p:nvSpPr>
          <p:cNvPr id="181" name="テキスト ボックス 180">
            <a:extLst>
              <a:ext uri="{FF2B5EF4-FFF2-40B4-BE49-F238E27FC236}">
                <a16:creationId xmlns:a16="http://schemas.microsoft.com/office/drawing/2014/main" id="{B5A2D2B2-2E26-49E4-B187-8A396E3ED447}"/>
              </a:ext>
            </a:extLst>
          </p:cNvPr>
          <p:cNvSpPr txBox="1"/>
          <p:nvPr/>
        </p:nvSpPr>
        <p:spPr>
          <a:xfrm>
            <a:off x="794685" y="2010194"/>
            <a:ext cx="38269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buSzPct val="25000"/>
            </a:pPr>
            <a:r>
              <a:rPr lang="ja-JP" altLang="ja-JP" sz="1200" dirty="0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Calibri"/>
                <a:sym typeface="Calibri"/>
              </a:rPr>
              <a:t>職</a:t>
            </a:r>
            <a:r>
              <a:rPr lang="ja-JP" altLang="en-US" sz="1200" dirty="0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Calibri"/>
                <a:sym typeface="Calibri"/>
              </a:rPr>
              <a:t>　　</a:t>
            </a:r>
            <a:r>
              <a:rPr lang="ja-JP" altLang="ja-JP" sz="1200" dirty="0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Calibri"/>
                <a:sym typeface="Calibri"/>
              </a:rPr>
              <a:t>種：</a:t>
            </a:r>
            <a:r>
              <a:rPr lang="ja-JP" altLang="en-US" sz="1200" dirty="0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Calibri"/>
                <a:sym typeface="Calibri"/>
              </a:rPr>
              <a:t>①検査・製造業務（金属塗装業）、</a:t>
            </a:r>
            <a:endParaRPr lang="en-US" altLang="ja-JP" sz="1200" dirty="0">
              <a:solidFill>
                <a:schemeClr val="dk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Calibri"/>
              <a:sym typeface="Calibri"/>
            </a:endParaRPr>
          </a:p>
          <a:p>
            <a:pPr lvl="0">
              <a:buSzPct val="25000"/>
            </a:pPr>
            <a:r>
              <a:rPr lang="ja-JP" altLang="en-US" sz="1200" dirty="0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Calibri"/>
                <a:sym typeface="Calibri"/>
              </a:rPr>
              <a:t>　　　　  ②製造補助、③総務人事</a:t>
            </a:r>
            <a:endParaRPr lang="en-US" altLang="ja-JP" sz="1200" dirty="0">
              <a:solidFill>
                <a:schemeClr val="dk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Calibri"/>
              <a:sym typeface="Calibri"/>
            </a:endParaRPr>
          </a:p>
          <a:p>
            <a:pPr lvl="0">
              <a:buSzPct val="25000"/>
            </a:pPr>
            <a:r>
              <a:rPr lang="ja-JP" altLang="ja-JP" sz="1200" dirty="0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Calibri"/>
                <a:sym typeface="Calibri"/>
              </a:rPr>
              <a:t>雇用形態：</a:t>
            </a:r>
            <a:r>
              <a:rPr lang="ja-JP" altLang="en-US" sz="1200" dirty="0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Calibri"/>
                <a:sym typeface="Calibri"/>
              </a:rPr>
              <a:t>正社員</a:t>
            </a:r>
            <a:endParaRPr lang="en-US" altLang="ja-JP" sz="1200" dirty="0">
              <a:solidFill>
                <a:schemeClr val="dk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Calibri"/>
              <a:sym typeface="Calibri"/>
            </a:endParaRPr>
          </a:p>
        </p:txBody>
      </p:sp>
      <p:sp>
        <p:nvSpPr>
          <p:cNvPr id="206" name="テキスト ボックス 205">
            <a:extLst>
              <a:ext uri="{FF2B5EF4-FFF2-40B4-BE49-F238E27FC236}">
                <a16:creationId xmlns:a16="http://schemas.microsoft.com/office/drawing/2014/main" id="{FAB77F03-5A6D-4E0F-9D61-3B9505DC5C7F}"/>
              </a:ext>
            </a:extLst>
          </p:cNvPr>
          <p:cNvSpPr txBox="1"/>
          <p:nvPr/>
        </p:nvSpPr>
        <p:spPr>
          <a:xfrm>
            <a:off x="5067395" y="3861048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b="1" dirty="0"/>
              <a:t>【</a:t>
            </a:r>
            <a:r>
              <a:rPr kumimoji="1" lang="ja-JP" altLang="en-US" sz="1100" b="1" dirty="0"/>
              <a:t>②製造補助</a:t>
            </a:r>
            <a:r>
              <a:rPr kumimoji="1" lang="en-US" altLang="ja-JP" sz="1100" b="1" dirty="0"/>
              <a:t>】</a:t>
            </a:r>
            <a:endParaRPr kumimoji="1" lang="ja-JP" altLang="en-US" sz="11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6F4B586-D3D1-4369-9E1B-2833A7049A21}"/>
              </a:ext>
            </a:extLst>
          </p:cNvPr>
          <p:cNvSpPr txBox="1"/>
          <p:nvPr/>
        </p:nvSpPr>
        <p:spPr>
          <a:xfrm>
            <a:off x="5103292" y="4057916"/>
            <a:ext cx="14830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・ 塗料剥離装置の操作</a:t>
            </a: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7B743279-6C68-4C22-AD49-F9BE8B768AF6}"/>
              </a:ext>
            </a:extLst>
          </p:cNvPr>
          <p:cNvSpPr txBox="1"/>
          <p:nvPr/>
        </p:nvSpPr>
        <p:spPr>
          <a:xfrm>
            <a:off x="5090612" y="4223691"/>
            <a:ext cx="19575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・ 剥離後の水洗（ジェッター使用）</a:t>
            </a:r>
          </a:p>
        </p:txBody>
      </p:sp>
      <p:sp>
        <p:nvSpPr>
          <p:cNvPr id="208" name="テキスト ボックス 207">
            <a:extLst>
              <a:ext uri="{FF2B5EF4-FFF2-40B4-BE49-F238E27FC236}">
                <a16:creationId xmlns:a16="http://schemas.microsoft.com/office/drawing/2014/main" id="{28A05936-1AB6-4F34-8225-11F5955A8AE7}"/>
              </a:ext>
            </a:extLst>
          </p:cNvPr>
          <p:cNvSpPr txBox="1"/>
          <p:nvPr/>
        </p:nvSpPr>
        <p:spPr>
          <a:xfrm>
            <a:off x="5096165" y="4386699"/>
            <a:ext cx="28440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・ 部品をコンベアーや</a:t>
            </a:r>
            <a:r>
              <a:rPr lang="ja-JP" altLang="en-US" sz="1000" dirty="0"/>
              <a:t>治具に着荷（引っ掛け作業）</a:t>
            </a:r>
            <a:endParaRPr kumimoji="1" lang="ja-JP" altLang="en-US" sz="1000" dirty="0"/>
          </a:p>
        </p:txBody>
      </p:sp>
      <p:sp>
        <p:nvSpPr>
          <p:cNvPr id="209" name="テキスト ボックス 208">
            <a:extLst>
              <a:ext uri="{FF2B5EF4-FFF2-40B4-BE49-F238E27FC236}">
                <a16:creationId xmlns:a16="http://schemas.microsoft.com/office/drawing/2014/main" id="{0BAB9DFC-CC9D-464B-A4C0-B94199735AE1}"/>
              </a:ext>
            </a:extLst>
          </p:cNvPr>
          <p:cNvSpPr txBox="1"/>
          <p:nvPr/>
        </p:nvSpPr>
        <p:spPr>
          <a:xfrm>
            <a:off x="5090096" y="4558434"/>
            <a:ext cx="10470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・ </a:t>
            </a:r>
            <a:r>
              <a:rPr lang="ja-JP" altLang="en-US" sz="1000" dirty="0"/>
              <a:t>機械設備保全</a:t>
            </a:r>
            <a:endParaRPr kumimoji="1" lang="ja-JP" altLang="en-US" sz="1000" dirty="0"/>
          </a:p>
        </p:txBody>
      </p:sp>
      <p:sp>
        <p:nvSpPr>
          <p:cNvPr id="191" name="テキスト ボックス 190">
            <a:extLst>
              <a:ext uri="{FF2B5EF4-FFF2-40B4-BE49-F238E27FC236}">
                <a16:creationId xmlns:a16="http://schemas.microsoft.com/office/drawing/2014/main" id="{C0B09CFF-37D6-4269-A478-36886769BEF8}"/>
              </a:ext>
            </a:extLst>
          </p:cNvPr>
          <p:cNvSpPr txBox="1"/>
          <p:nvPr/>
        </p:nvSpPr>
        <p:spPr>
          <a:xfrm>
            <a:off x="5070490" y="3212976"/>
            <a:ext cx="13837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b="1" dirty="0"/>
              <a:t>【</a:t>
            </a:r>
            <a:r>
              <a:rPr kumimoji="1" lang="ja-JP" altLang="en-US" sz="1100" b="1" dirty="0"/>
              <a:t>①検査・製造業務</a:t>
            </a:r>
            <a:r>
              <a:rPr kumimoji="1" lang="en-US" altLang="ja-JP" sz="1100" b="1" dirty="0"/>
              <a:t>】</a:t>
            </a:r>
            <a:endParaRPr kumimoji="1" lang="ja-JP" altLang="en-US" sz="1100" b="1" dirty="0"/>
          </a:p>
        </p:txBody>
      </p:sp>
      <p:sp>
        <p:nvSpPr>
          <p:cNvPr id="192" name="テキスト ボックス 191">
            <a:extLst>
              <a:ext uri="{FF2B5EF4-FFF2-40B4-BE49-F238E27FC236}">
                <a16:creationId xmlns:a16="http://schemas.microsoft.com/office/drawing/2014/main" id="{96BC73CB-D9DC-4694-B95D-6FA3C48E7CF8}"/>
              </a:ext>
            </a:extLst>
          </p:cNvPr>
          <p:cNvSpPr txBox="1"/>
          <p:nvPr/>
        </p:nvSpPr>
        <p:spPr>
          <a:xfrm>
            <a:off x="5091888" y="3429000"/>
            <a:ext cx="22429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・ </a:t>
            </a:r>
            <a:r>
              <a:rPr lang="ja-JP" altLang="en-US" sz="1000" dirty="0"/>
              <a:t>塗装品外観検査（ゲージ・目視検査）</a:t>
            </a:r>
            <a:endParaRPr kumimoji="1" lang="ja-JP" altLang="en-US" sz="1000" dirty="0"/>
          </a:p>
        </p:txBody>
      </p:sp>
      <p:sp>
        <p:nvSpPr>
          <p:cNvPr id="193" name="テキスト ボックス 192">
            <a:extLst>
              <a:ext uri="{FF2B5EF4-FFF2-40B4-BE49-F238E27FC236}">
                <a16:creationId xmlns:a16="http://schemas.microsoft.com/office/drawing/2014/main" id="{C2A6FEEC-50CC-4865-BCB9-4EE818900144}"/>
              </a:ext>
            </a:extLst>
          </p:cNvPr>
          <p:cNvSpPr txBox="1"/>
          <p:nvPr/>
        </p:nvSpPr>
        <p:spPr>
          <a:xfrm>
            <a:off x="6564695" y="3606633"/>
            <a:ext cx="15600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・ 行程や品質の改善活動</a:t>
            </a:r>
          </a:p>
        </p:txBody>
      </p:sp>
      <p:sp>
        <p:nvSpPr>
          <p:cNvPr id="195" name="テキスト ボックス 194">
            <a:extLst>
              <a:ext uri="{FF2B5EF4-FFF2-40B4-BE49-F238E27FC236}">
                <a16:creationId xmlns:a16="http://schemas.microsoft.com/office/drawing/2014/main" id="{66C00223-20C1-431C-8BF9-57A4EAA48AFF}"/>
              </a:ext>
            </a:extLst>
          </p:cNvPr>
          <p:cNvSpPr txBox="1"/>
          <p:nvPr/>
        </p:nvSpPr>
        <p:spPr>
          <a:xfrm>
            <a:off x="5090625" y="3614827"/>
            <a:ext cx="15632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・ 梱包など入出庫の処理</a:t>
            </a:r>
          </a:p>
        </p:txBody>
      </p:sp>
      <p:sp>
        <p:nvSpPr>
          <p:cNvPr id="199" name="テキスト ボックス 198">
            <a:extLst>
              <a:ext uri="{FF2B5EF4-FFF2-40B4-BE49-F238E27FC236}">
                <a16:creationId xmlns:a16="http://schemas.microsoft.com/office/drawing/2014/main" id="{EACDE67A-475E-4B31-88F7-F2F455AED981}"/>
              </a:ext>
            </a:extLst>
          </p:cNvPr>
          <p:cNvSpPr txBox="1"/>
          <p:nvPr/>
        </p:nvSpPr>
        <p:spPr>
          <a:xfrm>
            <a:off x="5071224" y="4797152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b="1" dirty="0"/>
              <a:t>【</a:t>
            </a:r>
            <a:r>
              <a:rPr kumimoji="1" lang="ja-JP" altLang="en-US" sz="1100" b="1" dirty="0"/>
              <a:t>③総務人事</a:t>
            </a:r>
            <a:r>
              <a:rPr kumimoji="1" lang="en-US" altLang="ja-JP" sz="1100" b="1" dirty="0"/>
              <a:t>】</a:t>
            </a:r>
            <a:endParaRPr kumimoji="1" lang="ja-JP" altLang="en-US" sz="1100" b="1" dirty="0"/>
          </a:p>
        </p:txBody>
      </p:sp>
      <p:sp>
        <p:nvSpPr>
          <p:cNvPr id="200" name="テキスト ボックス 199">
            <a:extLst>
              <a:ext uri="{FF2B5EF4-FFF2-40B4-BE49-F238E27FC236}">
                <a16:creationId xmlns:a16="http://schemas.microsoft.com/office/drawing/2014/main" id="{12358634-8D04-4556-8960-38621CEA34C6}"/>
              </a:ext>
            </a:extLst>
          </p:cNvPr>
          <p:cNvSpPr txBox="1"/>
          <p:nvPr/>
        </p:nvSpPr>
        <p:spPr>
          <a:xfrm>
            <a:off x="5107121" y="4994020"/>
            <a:ext cx="20297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・ 採用全般（書類関係、派遣対応）</a:t>
            </a:r>
          </a:p>
        </p:txBody>
      </p:sp>
      <p:sp>
        <p:nvSpPr>
          <p:cNvPr id="203" name="テキスト ボックス 202">
            <a:extLst>
              <a:ext uri="{FF2B5EF4-FFF2-40B4-BE49-F238E27FC236}">
                <a16:creationId xmlns:a16="http://schemas.microsoft.com/office/drawing/2014/main" id="{1C5747F9-8BBB-46E7-8740-B9B60BD7CE6A}"/>
              </a:ext>
            </a:extLst>
          </p:cNvPr>
          <p:cNvSpPr txBox="1"/>
          <p:nvPr/>
        </p:nvSpPr>
        <p:spPr>
          <a:xfrm>
            <a:off x="5094441" y="5159795"/>
            <a:ext cx="2887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・ 人事評価制度サポート業務（関係資料作成など）</a:t>
            </a:r>
          </a:p>
        </p:txBody>
      </p:sp>
      <p:sp>
        <p:nvSpPr>
          <p:cNvPr id="214" name="テキスト ボックス 213">
            <a:extLst>
              <a:ext uri="{FF2B5EF4-FFF2-40B4-BE49-F238E27FC236}">
                <a16:creationId xmlns:a16="http://schemas.microsoft.com/office/drawing/2014/main" id="{04BFB2A9-000B-45D9-BDCF-4AF07054FD52}"/>
              </a:ext>
            </a:extLst>
          </p:cNvPr>
          <p:cNvSpPr txBox="1"/>
          <p:nvPr/>
        </p:nvSpPr>
        <p:spPr>
          <a:xfrm>
            <a:off x="5099994" y="5322803"/>
            <a:ext cx="26581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・ ネットワーク関連・ＩＴ機器・各種システム対応</a:t>
            </a:r>
          </a:p>
        </p:txBody>
      </p:sp>
      <p:sp>
        <p:nvSpPr>
          <p:cNvPr id="216" name="テキスト ボックス 215">
            <a:extLst>
              <a:ext uri="{FF2B5EF4-FFF2-40B4-BE49-F238E27FC236}">
                <a16:creationId xmlns:a16="http://schemas.microsoft.com/office/drawing/2014/main" id="{559E91A3-A039-470C-BC30-F46958C91F3A}"/>
              </a:ext>
            </a:extLst>
          </p:cNvPr>
          <p:cNvSpPr txBox="1"/>
          <p:nvPr/>
        </p:nvSpPr>
        <p:spPr>
          <a:xfrm>
            <a:off x="5093925" y="5494538"/>
            <a:ext cx="19864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・ 各種調査、研修、会議資料作成</a:t>
            </a:r>
          </a:p>
        </p:txBody>
      </p:sp>
      <p:sp>
        <p:nvSpPr>
          <p:cNvPr id="217" name="テキスト ボックス 216">
            <a:extLst>
              <a:ext uri="{FF2B5EF4-FFF2-40B4-BE49-F238E27FC236}">
                <a16:creationId xmlns:a16="http://schemas.microsoft.com/office/drawing/2014/main" id="{E875A2B7-B970-4D54-964C-3FF93E0499DC}"/>
              </a:ext>
            </a:extLst>
          </p:cNvPr>
          <p:cNvSpPr txBox="1"/>
          <p:nvPr/>
        </p:nvSpPr>
        <p:spPr>
          <a:xfrm>
            <a:off x="5056910" y="5661248"/>
            <a:ext cx="3472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当面は弊社業務理解向上のために以下の事務作業も経験</a:t>
            </a:r>
            <a:endParaRPr kumimoji="1" lang="en-US" altLang="ja-JP" sz="1000" dirty="0"/>
          </a:p>
          <a:p>
            <a:r>
              <a:rPr lang="ja-JP" altLang="en-US" sz="1000" dirty="0"/>
              <a:t>　 いただきます</a:t>
            </a:r>
            <a:r>
              <a:rPr kumimoji="1" lang="ja-JP" altLang="en-US" sz="1000" dirty="0"/>
              <a:t>。</a:t>
            </a:r>
          </a:p>
        </p:txBody>
      </p:sp>
      <p:sp>
        <p:nvSpPr>
          <p:cNvPr id="218" name="テキスト ボックス 217">
            <a:extLst>
              <a:ext uri="{FF2B5EF4-FFF2-40B4-BE49-F238E27FC236}">
                <a16:creationId xmlns:a16="http://schemas.microsoft.com/office/drawing/2014/main" id="{6DA28718-4EAA-42AB-8CF5-AD2177412908}"/>
              </a:ext>
            </a:extLst>
          </p:cNvPr>
          <p:cNvSpPr txBox="1"/>
          <p:nvPr/>
        </p:nvSpPr>
        <p:spPr>
          <a:xfrm>
            <a:off x="5137517" y="6011898"/>
            <a:ext cx="11320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・ 入荷、出荷管理</a:t>
            </a:r>
          </a:p>
        </p:txBody>
      </p:sp>
      <p:sp>
        <p:nvSpPr>
          <p:cNvPr id="219" name="テキスト ボックス 218">
            <a:extLst>
              <a:ext uri="{FF2B5EF4-FFF2-40B4-BE49-F238E27FC236}">
                <a16:creationId xmlns:a16="http://schemas.microsoft.com/office/drawing/2014/main" id="{D9C07F9D-58E3-4B79-9C10-223999342364}"/>
              </a:ext>
            </a:extLst>
          </p:cNvPr>
          <p:cNvSpPr txBox="1"/>
          <p:nvPr/>
        </p:nvSpPr>
        <p:spPr>
          <a:xfrm>
            <a:off x="6239259" y="6029617"/>
            <a:ext cx="11320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・ 在庫、納期管理</a:t>
            </a:r>
          </a:p>
        </p:txBody>
      </p:sp>
      <p:sp>
        <p:nvSpPr>
          <p:cNvPr id="220" name="テキスト ボックス 219">
            <a:extLst>
              <a:ext uri="{FF2B5EF4-FFF2-40B4-BE49-F238E27FC236}">
                <a16:creationId xmlns:a16="http://schemas.microsoft.com/office/drawing/2014/main" id="{671BE315-EFAE-4DB4-8B47-FE75134EA662}"/>
              </a:ext>
            </a:extLst>
          </p:cNvPr>
          <p:cNvSpPr txBox="1"/>
          <p:nvPr/>
        </p:nvSpPr>
        <p:spPr>
          <a:xfrm>
            <a:off x="7334136" y="6029617"/>
            <a:ext cx="7906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・ 伝票作成</a:t>
            </a:r>
          </a:p>
        </p:txBody>
      </p:sp>
      <p:sp>
        <p:nvSpPr>
          <p:cNvPr id="221" name="テキスト ボックス 220">
            <a:extLst>
              <a:ext uri="{FF2B5EF4-FFF2-40B4-BE49-F238E27FC236}">
                <a16:creationId xmlns:a16="http://schemas.microsoft.com/office/drawing/2014/main" id="{4F17995D-A6E8-49B7-B4C0-54366276823E}"/>
              </a:ext>
            </a:extLst>
          </p:cNvPr>
          <p:cNvSpPr txBox="1"/>
          <p:nvPr/>
        </p:nvSpPr>
        <p:spPr>
          <a:xfrm>
            <a:off x="5132359" y="6232688"/>
            <a:ext cx="21755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・ 一般事務全般、来客、電話応対等</a:t>
            </a:r>
          </a:p>
        </p:txBody>
      </p:sp>
      <p:sp>
        <p:nvSpPr>
          <p:cNvPr id="222" name="テキスト ボックス 221">
            <a:extLst>
              <a:ext uri="{FF2B5EF4-FFF2-40B4-BE49-F238E27FC236}">
                <a16:creationId xmlns:a16="http://schemas.microsoft.com/office/drawing/2014/main" id="{71249DF6-880C-4207-8365-BF4F49EB99DB}"/>
              </a:ext>
            </a:extLst>
          </p:cNvPr>
          <p:cNvSpPr txBox="1"/>
          <p:nvPr/>
        </p:nvSpPr>
        <p:spPr>
          <a:xfrm>
            <a:off x="7220916" y="6218564"/>
            <a:ext cx="10038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・ システム入力</a:t>
            </a:r>
          </a:p>
        </p:txBody>
      </p:sp>
    </p:spTree>
    <p:extLst>
      <p:ext uri="{BB962C8B-B14F-4D97-AF65-F5344CB8AC3E}">
        <p14:creationId xmlns:p14="http://schemas.microsoft.com/office/powerpoint/2010/main" val="2610443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3973</TotalTime>
  <Words>510</Words>
  <Application>Microsoft Office PowerPoint</Application>
  <PresentationFormat>画面に合わせる (4:3)</PresentationFormat>
  <Paragraphs>80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HGP創英角ﾎﾟｯﾌﾟ体</vt:lpstr>
      <vt:lpstr>HGS創英ﾌﾟﾚｾﾞﾝｽEB</vt:lpstr>
      <vt:lpstr>ＭＳ Ｐゴシック</vt:lpstr>
      <vt:lpstr>ＭＳ ゴシック</vt:lpstr>
      <vt:lpstr>Arial</vt:lpstr>
      <vt:lpstr>Calibri</vt:lpstr>
      <vt:lpstr>Office ​​テーマ</vt:lpstr>
      <vt:lpstr>PowerPoint プレゼンテーション</vt:lpstr>
    </vt:vector>
  </TitlesOfParts>
  <Company>埼玉県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埼玉県</dc:creator>
  <cp:lastModifiedBy>大熊康嗣</cp:lastModifiedBy>
  <cp:revision>601</cp:revision>
  <cp:lastPrinted>2021-08-31T04:02:47Z</cp:lastPrinted>
  <dcterms:created xsi:type="dcterms:W3CDTF">2014-04-15T07:06:38Z</dcterms:created>
  <dcterms:modified xsi:type="dcterms:W3CDTF">2022-03-03T01:39:55Z</dcterms:modified>
</cp:coreProperties>
</file>