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6858000" cy="9906000" type="A4"/>
  <p:notesSz cx="9902825" cy="6770688"/>
  <p:defaultTextStyle>
    <a:defPPr>
      <a:defRPr lang="ja-JP"/>
    </a:defPPr>
    <a:lvl1pPr marL="0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78918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57837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436755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915673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394591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873511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352429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831347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FF"/>
    <a:srgbClr val="FFCCFF"/>
    <a:srgbClr val="E4A0DC"/>
    <a:srgbClr val="FBD5F6"/>
    <a:srgbClr val="F1DFEF"/>
    <a:srgbClr val="FDB5EE"/>
    <a:srgbClr val="FF0000"/>
    <a:srgbClr val="F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3" autoAdjust="0"/>
    <p:restoredTop sz="94604" autoAdjust="0"/>
  </p:normalViewPr>
  <p:slideViewPr>
    <p:cSldViewPr>
      <p:cViewPr varScale="1">
        <p:scale>
          <a:sx n="64" d="100"/>
          <a:sy n="64" d="100"/>
        </p:scale>
        <p:origin x="2256" y="77"/>
      </p:cViewPr>
      <p:guideLst>
        <p:guide orient="horz" pos="3120"/>
        <p:guide pos="216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292080" cy="338807"/>
          </a:xfrm>
          <a:prstGeom prst="rect">
            <a:avLst/>
          </a:prstGeom>
        </p:spPr>
        <p:txBody>
          <a:bodyPr vert="horz" lIns="91823" tIns="45912" rIns="91823" bIns="459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08413" y="2"/>
            <a:ext cx="4292079" cy="338807"/>
          </a:xfrm>
          <a:prstGeom prst="rect">
            <a:avLst/>
          </a:prstGeom>
        </p:spPr>
        <p:txBody>
          <a:bodyPr vert="horz" lIns="91823" tIns="45912" rIns="91823" bIns="45912" rtlCol="0"/>
          <a:lstStyle>
            <a:lvl1pPr algn="r">
              <a:defRPr sz="1200"/>
            </a:lvl1pPr>
          </a:lstStyle>
          <a:p>
            <a:fld id="{01D7DE7E-E823-447D-85FE-34A5AE7EC08E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6430792"/>
            <a:ext cx="4292080" cy="338807"/>
          </a:xfrm>
          <a:prstGeom prst="rect">
            <a:avLst/>
          </a:prstGeom>
        </p:spPr>
        <p:txBody>
          <a:bodyPr vert="horz" lIns="91823" tIns="45912" rIns="91823" bIns="459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08413" y="6430792"/>
            <a:ext cx="4292079" cy="338807"/>
          </a:xfrm>
          <a:prstGeom prst="rect">
            <a:avLst/>
          </a:prstGeom>
        </p:spPr>
        <p:txBody>
          <a:bodyPr vert="horz" lIns="91823" tIns="45912" rIns="91823" bIns="45912" rtlCol="0" anchor="b"/>
          <a:lstStyle>
            <a:lvl1pPr algn="r">
              <a:defRPr sz="1200"/>
            </a:lvl1pPr>
          </a:lstStyle>
          <a:p>
            <a:fld id="{89FC0E46-9B51-4D6D-A44B-66510EEDB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56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0959" cy="338295"/>
          </a:xfrm>
          <a:prstGeom prst="rect">
            <a:avLst/>
          </a:prstGeom>
        </p:spPr>
        <p:txBody>
          <a:bodyPr vert="horz" lIns="91823" tIns="45912" rIns="91823" bIns="459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08681" y="0"/>
            <a:ext cx="4292552" cy="338295"/>
          </a:xfrm>
          <a:prstGeom prst="rect">
            <a:avLst/>
          </a:prstGeom>
        </p:spPr>
        <p:txBody>
          <a:bodyPr vert="horz" lIns="91823" tIns="45912" rIns="91823" bIns="45912" rtlCol="0"/>
          <a:lstStyle>
            <a:lvl1pPr algn="r">
              <a:defRPr sz="1200"/>
            </a:lvl1pPr>
          </a:lstStyle>
          <a:p>
            <a:fld id="{9E653C9F-CCDE-4A45-B06E-1459802D78CD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1938" y="506413"/>
            <a:ext cx="1758950" cy="2540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3" tIns="45912" rIns="91823" bIns="459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1078" y="3215399"/>
            <a:ext cx="7922260" cy="3047848"/>
          </a:xfrm>
          <a:prstGeom prst="rect">
            <a:avLst/>
          </a:prstGeom>
        </p:spPr>
        <p:txBody>
          <a:bodyPr vert="horz" lIns="91823" tIns="45912" rIns="91823" bIns="459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30798"/>
            <a:ext cx="4290959" cy="338295"/>
          </a:xfrm>
          <a:prstGeom prst="rect">
            <a:avLst/>
          </a:prstGeom>
        </p:spPr>
        <p:txBody>
          <a:bodyPr vert="horz" lIns="91823" tIns="45912" rIns="91823" bIns="459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08681" y="6430798"/>
            <a:ext cx="4292552" cy="338295"/>
          </a:xfrm>
          <a:prstGeom prst="rect">
            <a:avLst/>
          </a:prstGeom>
        </p:spPr>
        <p:txBody>
          <a:bodyPr vert="horz" lIns="91823" tIns="45912" rIns="91823" bIns="45912" rtlCol="0" anchor="b"/>
          <a:lstStyle>
            <a:lvl1pPr algn="r">
              <a:defRPr sz="1200"/>
            </a:lvl1pPr>
          </a:lstStyle>
          <a:p>
            <a:fld id="{80C7FF2A-C598-4850-A3B7-D9A2E7C1BA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715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C7FF2A-C598-4850-A3B7-D9A2E7C1BAF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2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1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0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57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6" y="6365522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6" y="4198586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57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60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62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6"/>
            <a:ext cx="303014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8" indent="0">
              <a:buNone/>
              <a:defRPr sz="2100" b="1"/>
            </a:lvl2pPr>
            <a:lvl3pPr marL="957837" indent="0">
              <a:buNone/>
              <a:defRPr sz="1800" b="1"/>
            </a:lvl3pPr>
            <a:lvl4pPr marL="1436755" indent="0">
              <a:buNone/>
              <a:defRPr sz="1600" b="1"/>
            </a:lvl4pPr>
            <a:lvl5pPr marL="1915673" indent="0">
              <a:buNone/>
              <a:defRPr sz="1600" b="1"/>
            </a:lvl5pPr>
            <a:lvl6pPr marL="2394591" indent="0">
              <a:buNone/>
              <a:defRPr sz="1600" b="1"/>
            </a:lvl6pPr>
            <a:lvl7pPr marL="2873511" indent="0">
              <a:buNone/>
              <a:defRPr sz="1600" b="1"/>
            </a:lvl7pPr>
            <a:lvl8pPr marL="3352429" indent="0">
              <a:buNone/>
              <a:defRPr sz="1600" b="1"/>
            </a:lvl8pPr>
            <a:lvl9pPr marL="3831347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5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8" indent="0">
              <a:buNone/>
              <a:defRPr sz="2100" b="1"/>
            </a:lvl2pPr>
            <a:lvl3pPr marL="957837" indent="0">
              <a:buNone/>
              <a:defRPr sz="1800" b="1"/>
            </a:lvl3pPr>
            <a:lvl4pPr marL="1436755" indent="0">
              <a:buNone/>
              <a:defRPr sz="1600" b="1"/>
            </a:lvl4pPr>
            <a:lvl5pPr marL="1915673" indent="0">
              <a:buNone/>
              <a:defRPr sz="1600" b="1"/>
            </a:lvl5pPr>
            <a:lvl6pPr marL="2394591" indent="0">
              <a:buNone/>
              <a:defRPr sz="1600" b="1"/>
            </a:lvl6pPr>
            <a:lvl7pPr marL="2873511" indent="0">
              <a:buNone/>
              <a:defRPr sz="1600" b="1"/>
            </a:lvl7pPr>
            <a:lvl8pPr marL="3352429" indent="0">
              <a:buNone/>
              <a:defRPr sz="1600" b="1"/>
            </a:lvl8pPr>
            <a:lvl9pPr marL="3831347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5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52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4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8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1"/>
          </a:xfrm>
        </p:spPr>
        <p:txBody>
          <a:bodyPr/>
          <a:lstStyle>
            <a:lvl1pPr marL="0" indent="0">
              <a:buNone/>
              <a:defRPr sz="1500"/>
            </a:lvl1pPr>
            <a:lvl2pPr marL="478918" indent="0">
              <a:buNone/>
              <a:defRPr sz="1300"/>
            </a:lvl2pPr>
            <a:lvl3pPr marL="957837" indent="0">
              <a:buNone/>
              <a:defRPr sz="1100"/>
            </a:lvl3pPr>
            <a:lvl4pPr marL="1436755" indent="0">
              <a:buNone/>
              <a:defRPr sz="1000"/>
            </a:lvl4pPr>
            <a:lvl5pPr marL="1915673" indent="0">
              <a:buNone/>
              <a:defRPr sz="1000"/>
            </a:lvl5pPr>
            <a:lvl6pPr marL="2394591" indent="0">
              <a:buNone/>
              <a:defRPr sz="1000"/>
            </a:lvl6pPr>
            <a:lvl7pPr marL="2873511" indent="0">
              <a:buNone/>
              <a:defRPr sz="1000"/>
            </a:lvl7pPr>
            <a:lvl8pPr marL="3352429" indent="0">
              <a:buNone/>
              <a:defRPr sz="1000"/>
            </a:lvl8pPr>
            <a:lvl9pPr marL="3831347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35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18" indent="0">
              <a:buNone/>
              <a:defRPr sz="2900"/>
            </a:lvl2pPr>
            <a:lvl3pPr marL="957837" indent="0">
              <a:buNone/>
              <a:defRPr sz="2500"/>
            </a:lvl3pPr>
            <a:lvl4pPr marL="1436755" indent="0">
              <a:buNone/>
              <a:defRPr sz="2100"/>
            </a:lvl4pPr>
            <a:lvl5pPr marL="1915673" indent="0">
              <a:buNone/>
              <a:defRPr sz="2100"/>
            </a:lvl5pPr>
            <a:lvl6pPr marL="2394591" indent="0">
              <a:buNone/>
              <a:defRPr sz="2100"/>
            </a:lvl6pPr>
            <a:lvl7pPr marL="2873511" indent="0">
              <a:buNone/>
              <a:defRPr sz="2100"/>
            </a:lvl7pPr>
            <a:lvl8pPr marL="3352429" indent="0">
              <a:buNone/>
              <a:defRPr sz="2100"/>
            </a:lvl8pPr>
            <a:lvl9pPr marL="3831347" indent="0">
              <a:buNone/>
              <a:defRPr sz="21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18" indent="0">
              <a:buNone/>
              <a:defRPr sz="1300"/>
            </a:lvl2pPr>
            <a:lvl3pPr marL="957837" indent="0">
              <a:buNone/>
              <a:defRPr sz="1100"/>
            </a:lvl3pPr>
            <a:lvl4pPr marL="1436755" indent="0">
              <a:buNone/>
              <a:defRPr sz="1000"/>
            </a:lvl4pPr>
            <a:lvl5pPr marL="1915673" indent="0">
              <a:buNone/>
              <a:defRPr sz="1000"/>
            </a:lvl5pPr>
            <a:lvl6pPr marL="2394591" indent="0">
              <a:buNone/>
              <a:defRPr sz="1000"/>
            </a:lvl6pPr>
            <a:lvl7pPr marL="2873511" indent="0">
              <a:buNone/>
              <a:defRPr sz="1000"/>
            </a:lvl7pPr>
            <a:lvl8pPr marL="3352429" indent="0">
              <a:buNone/>
              <a:defRPr sz="1000"/>
            </a:lvl8pPr>
            <a:lvl9pPr marL="3831347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01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60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7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4" tIns="47892" rIns="95784" bIns="47892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B4524-F4E5-4CAB-B49B-594633419C5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9181395"/>
            <a:ext cx="21717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70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37" rtl="0" eaLnBrk="1" latinLnBrk="0" hangingPunct="1">
        <a:spcBef>
          <a:spcPct val="0"/>
        </a:spcBef>
        <a:buNone/>
        <a:defRPr kumimoji="1"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9" indent="-35918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43" indent="-299324" algn="l" defTabSz="957837" rtl="0" eaLnBrk="1" latinLnBrk="0" hangingPunct="1">
        <a:spcBef>
          <a:spcPct val="20000"/>
        </a:spcBef>
        <a:buFont typeface="Arial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6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14" indent="-239459" algn="l" defTabSz="957837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32" indent="-239459" algn="l" defTabSz="957837" rtl="0" eaLnBrk="1" latinLnBrk="0" hangingPunct="1">
        <a:spcBef>
          <a:spcPct val="20000"/>
        </a:spcBef>
        <a:buFont typeface="Arial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51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0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88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06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8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7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5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3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1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1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29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47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96481" y="3000021"/>
            <a:ext cx="6665038" cy="5522517"/>
          </a:xfrm>
          <a:prstGeom prst="rect">
            <a:avLst/>
          </a:prstGeom>
          <a:solidFill>
            <a:srgbClr val="FFE5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697" tIns="44348" rIns="88697" bIns="44348"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4" y="90000"/>
            <a:ext cx="357108" cy="36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32656" y="108000"/>
            <a:ext cx="755830" cy="211712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sz="8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彩の国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32656" y="220734"/>
            <a:ext cx="755830" cy="243450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sz="10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585251" y="4505846"/>
            <a:ext cx="4968553" cy="828226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・次のハローワークへ求人登録をしている、または予定がある。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・就業場所が次のハローワーク管内にある。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ハローワーク熊谷・本庄・秩父・行田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5830245" y="2850"/>
            <a:ext cx="999204" cy="942282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697" tIns="44348" rIns="88697" bIns="44348" rtlCol="0" anchor="ctr"/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itchFamily="50" charset="-128"/>
              </a:rPr>
              <a:t>参加</a:t>
            </a:r>
            <a:endParaRPr lang="en-US" altLang="ja-JP" sz="20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Meiryo UI" pitchFamily="50" charset="-128"/>
            </a:endParaRPr>
          </a:p>
          <a:p>
            <a:pPr algn="ctr"/>
            <a:r>
              <a:rPr lang="ja-JP" altLang="en-US" sz="2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itchFamily="50" charset="-128"/>
              </a:rPr>
              <a:t>無料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326425" y="516157"/>
            <a:ext cx="4475431" cy="366561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tx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主催：埼玉県企業人材サポートデスク熊谷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256289" y="8625750"/>
            <a:ext cx="1498485" cy="397339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受付時間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~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金　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9:00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17:00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913">
                        <a14:foregroundMark x1="43116" y1="11074" x2="34783" y2="15101"/>
                        <a14:foregroundMark x1="53986" y1="13423" x2="53261" y2="21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9" y="48393"/>
            <a:ext cx="462742" cy="531831"/>
          </a:xfrm>
          <a:prstGeom prst="rect">
            <a:avLst/>
          </a:prstGeom>
        </p:spPr>
      </p:pic>
      <p:sp>
        <p:nvSpPr>
          <p:cNvPr id="50" name="テキスト ボックス 14"/>
          <p:cNvSpPr txBox="1"/>
          <p:nvPr/>
        </p:nvSpPr>
        <p:spPr>
          <a:xfrm>
            <a:off x="673251" y="598945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8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7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5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3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1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1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29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47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500" dirty="0">
                <a:latin typeface="HG丸ｺﾞｼｯｸM-PRO" pitchFamily="50" charset="-128"/>
                <a:ea typeface="HG丸ｺﾞｼｯｸM-PRO" pitchFamily="50" charset="-128"/>
              </a:rPr>
              <a:t>埼玉県のマスコット</a:t>
            </a:r>
            <a:endParaRPr kumimoji="1" lang="en-US" altLang="ja-JP" sz="5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500" dirty="0">
                <a:latin typeface="HG丸ｺﾞｼｯｸM-PRO" pitchFamily="50" charset="-128"/>
                <a:ea typeface="HG丸ｺﾞｼｯｸM-PRO" pitchFamily="50" charset="-128"/>
              </a:rPr>
              <a:t>「コバトン」</a:t>
            </a:r>
            <a:endParaRPr kumimoji="1" lang="ja-JP" altLang="en-US" sz="16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2462728" y="9394969"/>
            <a:ext cx="355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https://hwus.jp/company/</a:t>
            </a:r>
            <a:endParaRPr lang="ja-JP" altLang="en-US" dirty="0">
              <a:solidFill>
                <a:srgbClr val="002060"/>
              </a:solidFill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1560240" y="6579904"/>
            <a:ext cx="4968553" cy="677352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・「参加申込書」をメールでお送りください。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（ＦＡＸでも受け付けています。）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569779" y="5385048"/>
            <a:ext cx="3904923" cy="407278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・埼玉県内での就職を希望される方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C33B37-BFFA-05F9-717C-9FEE94133870}"/>
              </a:ext>
            </a:extLst>
          </p:cNvPr>
          <p:cNvGrpSpPr/>
          <p:nvPr/>
        </p:nvGrpSpPr>
        <p:grpSpPr>
          <a:xfrm>
            <a:off x="243234" y="4628256"/>
            <a:ext cx="1270716" cy="384692"/>
            <a:chOff x="300986" y="4507249"/>
            <a:chExt cx="1169661" cy="384692"/>
          </a:xfrm>
        </p:grpSpPr>
        <p:sp>
          <p:nvSpPr>
            <p:cNvPr id="38" name="角丸四角形 37"/>
            <p:cNvSpPr/>
            <p:nvPr/>
          </p:nvSpPr>
          <p:spPr>
            <a:xfrm>
              <a:off x="300986" y="4507249"/>
              <a:ext cx="1169661" cy="384692"/>
            </a:xfrm>
            <a:prstGeom prst="roundRect">
              <a:avLst>
                <a:gd name="adj" fmla="val 30944"/>
              </a:avLst>
            </a:prstGeom>
            <a:solidFill>
              <a:schemeClr val="tx2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411748" y="4532526"/>
              <a:ext cx="94813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kumimoji="1" lang="ja-JP" altLang="en-US" sz="1400" b="1" dirty="0">
                  <a:solidFill>
                    <a:schemeClr val="bg1"/>
                  </a:solidFill>
                  <a:latin typeface="HG丸ｺﾞｼｯｸM-PRO" pitchFamily="50" charset="-128"/>
                  <a:ea typeface="HG丸ｺﾞｼｯｸM-PRO" pitchFamily="50" charset="-128"/>
                </a:rPr>
                <a:t>対象企業</a:t>
              </a:r>
            </a:p>
          </p:txBody>
        </p:sp>
      </p:grpSp>
      <p:grpSp>
        <p:nvGrpSpPr>
          <p:cNvPr id="40" name="グループ化 39"/>
          <p:cNvGrpSpPr/>
          <p:nvPr/>
        </p:nvGrpSpPr>
        <p:grpSpPr>
          <a:xfrm>
            <a:off x="212162" y="6609184"/>
            <a:ext cx="1409348" cy="442929"/>
            <a:chOff x="-2006851" y="2686302"/>
            <a:chExt cx="1468023" cy="223928"/>
          </a:xfrm>
        </p:grpSpPr>
        <p:sp>
          <p:nvSpPr>
            <p:cNvPr id="41" name="角丸四角形 40"/>
            <p:cNvSpPr/>
            <p:nvPr/>
          </p:nvSpPr>
          <p:spPr>
            <a:xfrm>
              <a:off x="-2006851" y="2686302"/>
              <a:ext cx="1355985" cy="223928"/>
            </a:xfrm>
            <a:prstGeom prst="roundRect">
              <a:avLst>
                <a:gd name="adj" fmla="val 30944"/>
              </a:avLst>
            </a:prstGeom>
            <a:solidFill>
              <a:schemeClr val="tx2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-1801631" y="2723145"/>
              <a:ext cx="1262803" cy="155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HG丸ｺﾞｼｯｸM-PRO" pitchFamily="50" charset="-128"/>
                  <a:ea typeface="HG丸ｺﾞｼｯｸM-PRO" pitchFamily="50" charset="-128"/>
                </a:rPr>
                <a:t>申込方法</a:t>
              </a: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214062" y="5374167"/>
            <a:ext cx="1421152" cy="442929"/>
            <a:chOff x="-2006851" y="2686302"/>
            <a:chExt cx="1480319" cy="223928"/>
          </a:xfrm>
        </p:grpSpPr>
        <p:sp>
          <p:nvSpPr>
            <p:cNvPr id="47" name="角丸四角形 46"/>
            <p:cNvSpPr/>
            <p:nvPr/>
          </p:nvSpPr>
          <p:spPr>
            <a:xfrm>
              <a:off x="-2006851" y="2686302"/>
              <a:ext cx="1355985" cy="223928"/>
            </a:xfrm>
            <a:prstGeom prst="roundRect">
              <a:avLst>
                <a:gd name="adj" fmla="val 30944"/>
              </a:avLst>
            </a:prstGeom>
            <a:solidFill>
              <a:schemeClr val="tx2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-1789335" y="2723145"/>
              <a:ext cx="1262803" cy="155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HG丸ｺﾞｼｯｸM-PRO" pitchFamily="50" charset="-128"/>
                  <a:ea typeface="HG丸ｺﾞｼｯｸM-PRO" pitchFamily="50" charset="-128"/>
                </a:rPr>
                <a:t>対 象 者</a:t>
              </a:r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214062" y="5961112"/>
            <a:ext cx="1421152" cy="442929"/>
            <a:chOff x="-2006851" y="2686302"/>
            <a:chExt cx="1480319" cy="223928"/>
          </a:xfrm>
        </p:grpSpPr>
        <p:sp>
          <p:nvSpPr>
            <p:cNvPr id="57" name="角丸四角形 56"/>
            <p:cNvSpPr/>
            <p:nvPr/>
          </p:nvSpPr>
          <p:spPr>
            <a:xfrm>
              <a:off x="-2006851" y="2686302"/>
              <a:ext cx="1355985" cy="223928"/>
            </a:xfrm>
            <a:prstGeom prst="roundRect">
              <a:avLst>
                <a:gd name="adj" fmla="val 30944"/>
              </a:avLst>
            </a:prstGeom>
            <a:solidFill>
              <a:schemeClr val="tx2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-1789335" y="2723145"/>
              <a:ext cx="1262803" cy="155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r>
                <a:rPr kumimoji="1" lang="ja-JP" altLang="en-US" sz="1400" b="1" dirty="0">
                  <a:solidFill>
                    <a:schemeClr val="bg1"/>
                  </a:solidFill>
                  <a:latin typeface="HG丸ｺﾞｼｯｸM-PRO" pitchFamily="50" charset="-128"/>
                  <a:ea typeface="HG丸ｺﾞｼｯｸM-PRO" pitchFamily="50" charset="-128"/>
                </a:rPr>
                <a:t>会　　場</a:t>
              </a:r>
            </a:p>
          </p:txBody>
        </p:sp>
      </p:grpSp>
      <p:sp>
        <p:nvSpPr>
          <p:cNvPr id="59" name="テキスト ボックス 58"/>
          <p:cNvSpPr txBox="1"/>
          <p:nvPr/>
        </p:nvSpPr>
        <p:spPr>
          <a:xfrm>
            <a:off x="1571025" y="5985369"/>
            <a:ext cx="5458375" cy="335783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・会場が確定次第ご連絡いたします。　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212162" y="2299833"/>
            <a:ext cx="6444138" cy="574054"/>
          </a:xfrm>
          <a:prstGeom prst="rect">
            <a:avLst/>
          </a:prstGeom>
          <a:noFill/>
          <a:ln w="19050">
            <a:noFill/>
          </a:ln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  </a:t>
            </a:r>
            <a:r>
              <a:rPr lang="ja-JP" altLang="en-US" sz="14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就職支援セミナーの参加者を対象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に、セミナーに引き続いて</a:t>
            </a:r>
            <a:r>
              <a:rPr lang="ja-JP" altLang="en-US" sz="14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企業説明会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を行います。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企業説明後、希望者に対して</a:t>
            </a:r>
            <a:r>
              <a:rPr lang="ja-JP" altLang="en-US" sz="1400" b="1" dirty="0">
                <a:solidFill>
                  <a:srgbClr val="F6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個別相談会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を行います。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19564" y="3062463"/>
            <a:ext cx="6694110" cy="1087015"/>
          </a:xfrm>
          <a:prstGeom prst="rect">
            <a:avLst/>
          </a:prstGeom>
          <a:noFill/>
          <a:ln w="19050">
            <a:noFill/>
          </a:ln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●埼玉県が主催します。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●県が企業紹介シートを作成し、ホームページ等で広く貴社を紹介します。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●オンライン開催もありますので、遠隔地にお住まいの方との面談や企業ＰＲもできます。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●月ごとに開催日が決まっております。日程はご相談ください。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8" y="9011452"/>
            <a:ext cx="744598" cy="744598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8326" y="788277"/>
            <a:ext cx="66479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企業説明会・個別相談</a:t>
            </a:r>
            <a:r>
              <a:rPr kumimoji="1" lang="ja-JP" altLang="en-US" sz="48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61905" y="1716931"/>
            <a:ext cx="3239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tx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参加企業募集の</a:t>
            </a:r>
            <a:r>
              <a:rPr lang="ja-JP" altLang="en-US" sz="2400" dirty="0">
                <a:solidFill>
                  <a:schemeClr val="tx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御案内</a:t>
            </a:r>
            <a:endParaRPr kumimoji="1" lang="ja-JP" altLang="en-US" sz="2400" dirty="0">
              <a:solidFill>
                <a:schemeClr val="tx2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71393" y="8573222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〔</a:t>
            </a:r>
            <a:r>
              <a:rPr kumimoji="1" lang="ja-JP" altLang="en-US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お問合せ</a:t>
            </a:r>
            <a:r>
              <a:rPr kumimoji="1" lang="en-US" altLang="ja-JP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〕</a:t>
            </a:r>
            <a:endParaRPr kumimoji="1" lang="ja-JP" altLang="en-US" sz="14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70811" y="8590362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埼玉県企業人材サポートデスク熊谷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177950" y="8986705"/>
            <a:ext cx="5184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TEL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048-578-4626   FAX   048-578-4627</a:t>
            </a:r>
            <a:endParaRPr kumimoji="1" lang="ja-JP" altLang="en-US" sz="2400" dirty="0"/>
          </a:p>
        </p:txBody>
      </p:sp>
      <p:sp>
        <p:nvSpPr>
          <p:cNvPr id="66" name="正方形/長方形 65"/>
          <p:cNvSpPr/>
          <p:nvPr/>
        </p:nvSpPr>
        <p:spPr>
          <a:xfrm>
            <a:off x="1268760" y="9437547"/>
            <a:ext cx="1152128" cy="309093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ホームページ</a:t>
            </a:r>
          </a:p>
        </p:txBody>
      </p:sp>
      <p:pic>
        <p:nvPicPr>
          <p:cNvPr id="1027" name="Picture 3" descr="C:\Users\hi.suzuki\AppData\Local\Microsoft\Windows\Temporary Internet Files\Content.IE5\Z1DER1EN\MC90037106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32" y="9442427"/>
            <a:ext cx="463560" cy="31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角丸四角形 28"/>
          <p:cNvSpPr/>
          <p:nvPr/>
        </p:nvSpPr>
        <p:spPr>
          <a:xfrm>
            <a:off x="96900" y="1729681"/>
            <a:ext cx="1653252" cy="45844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69528" y="1787116"/>
            <a:ext cx="110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毎週開催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2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294" y="275032"/>
            <a:ext cx="6803940" cy="811885"/>
          </a:xfrm>
        </p:spPr>
        <p:txBody>
          <a:bodyPr>
            <a:normAutofit fontScale="90000"/>
          </a:bodyPr>
          <a:lstStyle/>
          <a:p>
            <a:r>
              <a:rPr lang="ja-JP" altLang="en-US" sz="20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埼玉県企業人材サポートデスク熊谷主催</a:t>
            </a:r>
            <a:br>
              <a:rPr lang="en-US" altLang="ja-JP" sz="20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</a:br>
            <a:r>
              <a:rPr lang="ja-JP" altLang="en-US" sz="31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「企業説明会・個別相談会」　参加申込書</a:t>
            </a: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40602" y="8470178"/>
            <a:ext cx="6600289" cy="544029"/>
          </a:xfrm>
          <a:prstGeom prst="rect">
            <a:avLst/>
          </a:prstGeom>
        </p:spPr>
        <p:txBody>
          <a:bodyPr vert="horz" lIns="95784" tIns="47892" rIns="95784" bIns="47892" rtlCol="0" anchor="ctr" anchorCtr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25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お申込み　</a:t>
            </a:r>
            <a:r>
              <a:rPr lang="en-US" altLang="ja-JP" sz="25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a3960-30</a:t>
            </a:r>
            <a:r>
              <a:rPr lang="en-US" altLang="ja-JP" sz="25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@pref.saitama.lg.jp</a:t>
            </a:r>
            <a:r>
              <a:rPr lang="ja-JP" altLang="en-US" b="1" dirty="0"/>
              <a:t>　　　　　</a:t>
            </a:r>
            <a:endParaRPr lang="ja-JP" altLang="en-US" sz="25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47683" y="8470178"/>
            <a:ext cx="62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347683" y="9014207"/>
            <a:ext cx="62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58585" y="9198329"/>
            <a:ext cx="6858000" cy="417102"/>
          </a:xfrm>
          <a:prstGeom prst="rect">
            <a:avLst/>
          </a:prstGeom>
        </p:spPr>
        <p:txBody>
          <a:bodyPr vert="horz" lIns="95784" tIns="47892" rIns="95784" bIns="47892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1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埼玉県企業人材サポートデスク熊谷</a:t>
            </a:r>
            <a:r>
              <a:rPr lang="ja-JP" altLang="en-US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（埼玉県立熊谷高等技術専門校内）</a:t>
            </a:r>
            <a:endParaRPr lang="en-US" altLang="ja-JP" sz="105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72008" y="1136576"/>
            <a:ext cx="66693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2585"/>
              </p:ext>
            </p:extLst>
          </p:nvPr>
        </p:nvGraphicFramePr>
        <p:xfrm>
          <a:off x="298660" y="1888903"/>
          <a:ext cx="6377852" cy="4266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1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4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28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会社名</a:t>
                      </a: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所在地</a:t>
                      </a:r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4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担当者名</a:t>
                      </a:r>
                    </a:p>
                  </a:txBody>
                  <a:tcPr marL="87086" marR="87086" marT="44928" marB="44928" anchor="ctr"/>
                </a:tc>
                <a:tc gridSpan="2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部署名</a:t>
                      </a:r>
                      <a:endParaRPr kumimoji="1" lang="ja-JP" altLang="en-US" sz="14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gridSpan="3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1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電　話</a:t>
                      </a:r>
                    </a:p>
                  </a:txBody>
                  <a:tcPr marL="87086" marR="87086" marT="44928" marB="44928" anchor="ctr"/>
                </a:tc>
                <a:tc gridSpan="2">
                  <a:txBody>
                    <a:bodyPr/>
                    <a:lstStyle/>
                    <a:p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メール</a:t>
                      </a:r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327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募集職種</a:t>
                      </a:r>
                    </a:p>
                  </a:txBody>
                  <a:tcPr marL="87086" marR="87086" marT="44928" marB="44928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職種名①</a:t>
                      </a:r>
                      <a:endParaRPr kumimoji="1" lang="en-US" altLang="ja-JP" sz="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ﾊﾛｰﾜｰｸ求人番号（あれば記入）</a:t>
                      </a:r>
                      <a:endParaRPr kumimoji="1" lang="en-US" altLang="ja-JP" sz="8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8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019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職種名②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ﾊﾛｰﾜｰｸ求人番号（あれば記入）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5019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職種名③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ﾊﾛｰﾜｰｸ求人番号（あれば記入）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01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備　　考</a:t>
                      </a: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en-US" altLang="ja-JP" sz="10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4352161" y="1223101"/>
            <a:ext cx="2472584" cy="257078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100" u="sng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申込日：　　  　　　年　　 　月　　 　日</a:t>
            </a:r>
            <a:endParaRPr kumimoji="1" lang="ja-JP" altLang="en-US" u="sng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67477" y="6627868"/>
            <a:ext cx="6199840" cy="1512772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ハローワーク求人番号について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●ハローワークに求人登録している場合は、求人番号をご記入ください。求人番号を参考に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「企業紹介シート」を作成します。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●求人番号は、本説明会参加者が応募可能なものをご記入ください。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●ハローワークへ求人申し込中の場合は、求人番号は空欄で構いません。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DB2924-1EE9-47BF-A323-35C3DBFAB465}"/>
              </a:ext>
            </a:extLst>
          </p:cNvPr>
          <p:cNvSpPr txBox="1"/>
          <p:nvPr/>
        </p:nvSpPr>
        <p:spPr>
          <a:xfrm>
            <a:off x="2119547" y="3296816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6020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397</Words>
  <Application>Microsoft Office PowerPoint</Application>
  <PresentationFormat>A4 210 x 297 mm</PresentationFormat>
  <Paragraphs>62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HG丸ｺﾞｼｯｸM-PRO</vt:lpstr>
      <vt:lpstr>Meiryo UI</vt:lpstr>
      <vt:lpstr>Arial</vt:lpstr>
      <vt:lpstr>Calibri</vt:lpstr>
      <vt:lpstr>Office ​​テーマ</vt:lpstr>
      <vt:lpstr>PowerPoint プレゼンテーション</vt:lpstr>
      <vt:lpstr>埼玉県企業人材サポートデスク熊谷主催 「企業説明会・個別相談会」　参加申込書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志村 浩一（雇用・人材戦略課）</cp:lastModifiedBy>
  <cp:revision>220</cp:revision>
  <cp:lastPrinted>2025-04-03T01:40:26Z</cp:lastPrinted>
  <dcterms:created xsi:type="dcterms:W3CDTF">2013-10-22T03:47:16Z</dcterms:created>
  <dcterms:modified xsi:type="dcterms:W3CDTF">2025-04-03T06:24:42Z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1221858628</vt:i4>
  </property>
  <property fmtid="{D5CDD505-2E9C-101B-9397-08002B2CF9AE}" pid="3" name="_NewReviewCycle">
    <vt:lpwstr/>
  </property>
  <property fmtid="{D5CDD505-2E9C-101B-9397-08002B2CF9AE}" pid="4" name="_EmailSubject">
    <vt:lpwstr>企業面接会チラシ（訂正版）について</vt:lpwstr>
  </property>
  <property fmtid="{D5CDD505-2E9C-101B-9397-08002B2CF9AE}" pid="5" name="_AuthorEmail">
    <vt:lpwstr>yasuhiro.maebashi@inte.co.jp</vt:lpwstr>
  </property>
  <property fmtid="{D5CDD505-2E9C-101B-9397-08002B2CF9AE}" pid="6" name="_AuthorEmailDisplayName">
    <vt:lpwstr>前橋 康裕</vt:lpwstr>
  </property>
  <property fmtid="{D5CDD505-2E9C-101B-9397-08002B2CF9AE}" pid="7" name="_PreviousAdHocReviewCycleID">
    <vt:i4>-744363837</vt:i4>
  </property>
</Properties>
</file>